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8" r:id="rId1"/>
  </p:sldMasterIdLst>
  <p:notesMasterIdLst>
    <p:notesMasterId r:id="rId13"/>
  </p:notesMasterIdLst>
  <p:sldIdLst>
    <p:sldId id="256" r:id="rId2"/>
    <p:sldId id="267" r:id="rId3"/>
    <p:sldId id="257" r:id="rId4"/>
    <p:sldId id="258" r:id="rId5"/>
    <p:sldId id="259" r:id="rId6"/>
    <p:sldId id="260" r:id="rId7"/>
    <p:sldId id="266" r:id="rId8"/>
    <p:sldId id="261" r:id="rId9"/>
    <p:sldId id="262"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07D"/>
    <a:srgbClr val="0099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125" autoAdjust="0"/>
  </p:normalViewPr>
  <p:slideViewPr>
    <p:cSldViewPr>
      <p:cViewPr varScale="1">
        <p:scale>
          <a:sx n="77" d="100"/>
          <a:sy n="77" d="100"/>
        </p:scale>
        <p:origin x="161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2EE555-EEDB-4180-AD2C-09EC97E237F1}" type="datetimeFigureOut">
              <a:rPr lang="en-IN" smtClean="0"/>
              <a:pPr/>
              <a:t>28-10-2025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B9BF7-70D4-40DB-8045-29AB1B3886E3}" type="slidenum">
              <a:rPr lang="en-IN" smtClean="0"/>
              <a:pPr/>
              <a:t>‹#›</a:t>
            </a:fld>
            <a:endParaRPr lang="en-IN"/>
          </a:p>
        </p:txBody>
      </p:sp>
    </p:spTree>
    <p:extLst>
      <p:ext uri="{BB962C8B-B14F-4D97-AF65-F5344CB8AC3E}">
        <p14:creationId xmlns:p14="http://schemas.microsoft.com/office/powerpoint/2010/main" val="3405578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A0B9BF7-70D4-40DB-8045-29AB1B3886E3}" type="slidenum">
              <a:rPr lang="en-IN" smtClean="0"/>
              <a:pPr/>
              <a:t>5</a:t>
            </a:fld>
            <a:endParaRPr lang="en-IN"/>
          </a:p>
        </p:txBody>
      </p:sp>
    </p:spTree>
    <p:extLst>
      <p:ext uri="{BB962C8B-B14F-4D97-AF65-F5344CB8AC3E}">
        <p14:creationId xmlns:p14="http://schemas.microsoft.com/office/powerpoint/2010/main" val="719694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10/28/2025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10/28/2025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10/28/2025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51520" y="332656"/>
            <a:ext cx="6840760" cy="584775"/>
          </a:xfrm>
          <a:prstGeom prst="rect">
            <a:avLst/>
          </a:prstGeom>
          <a:noFill/>
          <a:ln>
            <a:noFill/>
          </a:ln>
        </p:spPr>
        <p:txBody>
          <a:bodyPr wrap="square" rtlCol="0">
            <a:spAutoFit/>
          </a:bodyPr>
          <a:lstStyle/>
          <a:p>
            <a:r>
              <a:rPr lang="en-US" sz="1600" b="1" i="1" dirty="0">
                <a:solidFill>
                  <a:schemeClr val="accent4"/>
                </a:solidFill>
                <a:latin typeface="Book Antiqua" panose="02040602050305030304" pitchFamily="18" charset="0"/>
              </a:rPr>
              <a:t>“Don’t Fear for facing failure in the first attempt, Because even the successful </a:t>
            </a:r>
            <a:r>
              <a:rPr lang="en-US" sz="1600" b="1" i="1" dirty="0" err="1">
                <a:solidFill>
                  <a:schemeClr val="accent4"/>
                </a:solidFill>
                <a:latin typeface="Book Antiqua" panose="02040602050305030304" pitchFamily="18" charset="0"/>
              </a:rPr>
              <a:t>Maths</a:t>
            </a:r>
            <a:r>
              <a:rPr lang="en-US" sz="1600" b="1" i="1" dirty="0">
                <a:solidFill>
                  <a:schemeClr val="accent4"/>
                </a:solidFill>
                <a:latin typeface="Book Antiqua" panose="02040602050305030304" pitchFamily="18" charset="0"/>
              </a:rPr>
              <a:t> starts with ‘ZERO’ only”			- Abdul </a:t>
            </a:r>
            <a:r>
              <a:rPr lang="en-US" sz="1600" b="1" i="1" dirty="0" err="1">
                <a:solidFill>
                  <a:schemeClr val="accent4"/>
                </a:solidFill>
                <a:latin typeface="Book Antiqua" panose="02040602050305030304" pitchFamily="18" charset="0"/>
              </a:rPr>
              <a:t>Kalam</a:t>
            </a:r>
            <a:endParaRPr lang="en-IN" sz="1600" b="1" i="1" dirty="0">
              <a:solidFill>
                <a:schemeClr val="accent4"/>
              </a:solidFill>
              <a:latin typeface="Book Antiqua" panose="02040602050305030304" pitchFamily="18" charset="0"/>
            </a:endParaRPr>
          </a:p>
        </p:txBody>
      </p:sp>
      <p:sp>
        <p:nvSpPr>
          <p:cNvPr id="11" name="TextBox 10"/>
          <p:cNvSpPr txBox="1"/>
          <p:nvPr/>
        </p:nvSpPr>
        <p:spPr>
          <a:xfrm>
            <a:off x="3563888" y="2636912"/>
            <a:ext cx="4424453" cy="584775"/>
          </a:xfrm>
          <a:prstGeom prst="rect">
            <a:avLst/>
          </a:prstGeom>
          <a:noFill/>
          <a:ln>
            <a:noFill/>
          </a:ln>
        </p:spPr>
        <p:txBody>
          <a:bodyPr wrap="square" rtlCol="0">
            <a:spAutoFit/>
          </a:bodyPr>
          <a:lstStyle/>
          <a:p>
            <a:pPr algn="ctr"/>
            <a:r>
              <a:rPr lang="en-US" sz="1600" b="1" i="1" dirty="0">
                <a:solidFill>
                  <a:schemeClr val="accent2"/>
                </a:solidFill>
                <a:latin typeface="Book Antiqua" panose="02040602050305030304" pitchFamily="18" charset="0"/>
              </a:rPr>
              <a:t>“ Supposing is good But finding is better”</a:t>
            </a:r>
          </a:p>
          <a:p>
            <a:pPr algn="ctr"/>
            <a:r>
              <a:rPr lang="en-US" sz="1600" b="1" i="1" dirty="0">
                <a:solidFill>
                  <a:schemeClr val="accent2"/>
                </a:solidFill>
                <a:latin typeface="Book Antiqua" panose="02040602050305030304" pitchFamily="18" charset="0"/>
              </a:rPr>
              <a:t>                          -- Mark Twain</a:t>
            </a:r>
            <a:endParaRPr lang="en-IN" sz="1600" b="1" i="1" dirty="0">
              <a:solidFill>
                <a:schemeClr val="accent2"/>
              </a:solidFill>
              <a:latin typeface="Book Antiqua" panose="02040602050305030304" pitchFamily="18" charset="0"/>
            </a:endParaRPr>
          </a:p>
        </p:txBody>
      </p:sp>
      <p:sp>
        <p:nvSpPr>
          <p:cNvPr id="12" name="TextBox 11"/>
          <p:cNvSpPr txBox="1"/>
          <p:nvPr/>
        </p:nvSpPr>
        <p:spPr>
          <a:xfrm>
            <a:off x="539552" y="1628800"/>
            <a:ext cx="5400600" cy="584775"/>
          </a:xfrm>
          <a:prstGeom prst="rect">
            <a:avLst/>
          </a:prstGeom>
          <a:noFill/>
        </p:spPr>
        <p:txBody>
          <a:bodyPr wrap="square" rtlCol="0">
            <a:spAutoFit/>
          </a:bodyPr>
          <a:lstStyle/>
          <a:p>
            <a:r>
              <a:rPr lang="en-US" sz="1600" b="1" i="1" dirty="0">
                <a:solidFill>
                  <a:srgbClr val="FFC000"/>
                </a:solidFill>
                <a:latin typeface="Book Antiqua" panose="02040602050305030304" pitchFamily="18" charset="0"/>
              </a:rPr>
              <a:t>“ Success is not final. Failure is not fatal : it is the courage to continue that counts”       </a:t>
            </a:r>
            <a:r>
              <a:rPr lang="en-US" sz="1400" b="1" i="1" dirty="0">
                <a:solidFill>
                  <a:srgbClr val="FFC000"/>
                </a:solidFill>
                <a:latin typeface="Book Antiqua" panose="02040602050305030304" pitchFamily="18" charset="0"/>
              </a:rPr>
              <a:t>---- Winston Churchill</a:t>
            </a:r>
            <a:endParaRPr lang="en-IN" sz="1600" b="1" i="1" dirty="0">
              <a:solidFill>
                <a:srgbClr val="FFC000"/>
              </a:solidFill>
              <a:latin typeface="Book Antiqua" panose="02040602050305030304" pitchFamily="18" charset="0"/>
            </a:endParaRPr>
          </a:p>
        </p:txBody>
      </p:sp>
      <p:sp>
        <p:nvSpPr>
          <p:cNvPr id="13" name="TextBox 12"/>
          <p:cNvSpPr txBox="1"/>
          <p:nvPr/>
        </p:nvSpPr>
        <p:spPr>
          <a:xfrm>
            <a:off x="683568" y="3789040"/>
            <a:ext cx="4173984" cy="584775"/>
          </a:xfrm>
          <a:prstGeom prst="rect">
            <a:avLst/>
          </a:prstGeom>
          <a:noFill/>
        </p:spPr>
        <p:txBody>
          <a:bodyPr wrap="square" rtlCol="0">
            <a:spAutoFit/>
          </a:bodyPr>
          <a:lstStyle/>
          <a:p>
            <a:r>
              <a:rPr lang="en-US" sz="1600" b="1" i="1" dirty="0">
                <a:solidFill>
                  <a:srgbClr val="7030A0"/>
                </a:solidFill>
                <a:latin typeface="Book Antiqua" panose="02040602050305030304" pitchFamily="18" charset="0"/>
              </a:rPr>
              <a:t>“Every accomplishment starts with the decision to TRY”.             -- John F Kennedy</a:t>
            </a:r>
            <a:endParaRPr lang="en-IN" sz="1600" b="1" i="1" dirty="0">
              <a:solidFill>
                <a:srgbClr val="7030A0"/>
              </a:solidFill>
              <a:latin typeface="Book Antiqua" panose="0204060205030503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PhD Support - Elevate Your Post Graduate to Doctorate"/>
          <p:cNvPicPr>
            <a:picLocks noChangeAspect="1" noChangeArrowheads="1"/>
          </p:cNvPicPr>
          <p:nvPr/>
        </p:nvPicPr>
        <p:blipFill>
          <a:blip r:embed="rId2">
            <a:clrChange>
              <a:clrFrom>
                <a:srgbClr val="FEFEFE"/>
              </a:clrFrom>
              <a:clrTo>
                <a:srgbClr val="FEFEFE">
                  <a:alpha val="0"/>
                </a:srgbClr>
              </a:clrTo>
            </a:clrChange>
          </a:blip>
          <a:srcRect l="21111" t="8333" b="36667"/>
          <a:stretch>
            <a:fillRect/>
          </a:stretch>
        </p:blipFill>
        <p:spPr bwMode="auto">
          <a:xfrm>
            <a:off x="-2988840" y="2229156"/>
            <a:ext cx="2323895" cy="1080120"/>
          </a:xfrm>
          <a:prstGeom prst="rect">
            <a:avLst/>
          </a:prstGeom>
          <a:noFill/>
        </p:spPr>
      </p:pic>
      <p:sp>
        <p:nvSpPr>
          <p:cNvPr id="4" name="TextBox 3"/>
          <p:cNvSpPr txBox="1"/>
          <p:nvPr/>
        </p:nvSpPr>
        <p:spPr>
          <a:xfrm>
            <a:off x="618291" y="1793674"/>
            <a:ext cx="1295400" cy="461665"/>
          </a:xfrm>
          <a:prstGeom prst="rect">
            <a:avLst/>
          </a:prstGeom>
          <a:noFill/>
        </p:spPr>
        <p:txBody>
          <a:bodyPr wrap="square" rtlCol="0">
            <a:spAutoFit/>
          </a:bodyPr>
          <a:lstStyle/>
          <a:p>
            <a:pPr algn="ctr"/>
            <a:r>
              <a:rPr lang="en-US" sz="2400" b="1" dirty="0">
                <a:latin typeface="Centaur" panose="02030504050205020304" pitchFamily="18" charset="0"/>
                <a:cs typeface="Calibri" pitchFamily="34" charset="0"/>
              </a:rPr>
              <a:t>GUIDE</a:t>
            </a:r>
            <a:r>
              <a:rPr lang="en-US" dirty="0">
                <a:latin typeface="Centaur" panose="02030504050205020304" pitchFamily="18" charset="0"/>
              </a:rPr>
              <a:t> </a:t>
            </a:r>
          </a:p>
        </p:txBody>
      </p:sp>
      <p:pic>
        <p:nvPicPr>
          <p:cNvPr id="6" name="Picture 5" descr="Description: Logo 1"/>
          <p:cNvPicPr/>
          <p:nvPr/>
        </p:nvPicPr>
        <p:blipFill>
          <a:blip r:embed="rId3" cstate="print">
            <a:clrChange>
              <a:clrFrom>
                <a:srgbClr val="FFFFFF"/>
              </a:clrFrom>
              <a:clrTo>
                <a:srgbClr val="FFFFFF">
                  <a:alpha val="0"/>
                </a:srgbClr>
              </a:clrTo>
            </a:clrChange>
          </a:blip>
          <a:srcRect b="15833"/>
          <a:stretch>
            <a:fillRect/>
          </a:stretch>
        </p:blipFill>
        <p:spPr bwMode="auto">
          <a:xfrm>
            <a:off x="7308304" y="469392"/>
            <a:ext cx="439922" cy="304800"/>
          </a:xfrm>
          <a:prstGeom prst="rect">
            <a:avLst/>
          </a:prstGeom>
          <a:noFill/>
          <a:ln w="9525">
            <a:noFill/>
            <a:miter lim="800000"/>
            <a:headEnd/>
            <a:tailEnd/>
          </a:ln>
        </p:spPr>
      </p:pic>
      <p:sp>
        <p:nvSpPr>
          <p:cNvPr id="7" name="TextBox 6"/>
          <p:cNvSpPr txBox="1"/>
          <p:nvPr/>
        </p:nvSpPr>
        <p:spPr>
          <a:xfrm>
            <a:off x="7403928" y="457200"/>
            <a:ext cx="1524000" cy="261610"/>
          </a:xfrm>
          <a:prstGeom prst="rect">
            <a:avLst/>
          </a:prstGeom>
          <a:noFill/>
        </p:spPr>
        <p:txBody>
          <a:bodyPr wrap="square" rtlCol="0">
            <a:spAutoFit/>
          </a:bodyPr>
          <a:lstStyle/>
          <a:p>
            <a:pPr algn="ctr"/>
            <a:r>
              <a:rPr lang="en-US" sz="1100" dirty="0"/>
              <a:t>FPM Journey</a:t>
            </a:r>
          </a:p>
        </p:txBody>
      </p:sp>
      <p:sp>
        <p:nvSpPr>
          <p:cNvPr id="8" name="TextBox 7"/>
          <p:cNvSpPr txBox="1"/>
          <p:nvPr/>
        </p:nvSpPr>
        <p:spPr>
          <a:xfrm>
            <a:off x="611560" y="2229156"/>
            <a:ext cx="7924800" cy="2031325"/>
          </a:xfrm>
          <a:prstGeom prst="rect">
            <a:avLst/>
          </a:prstGeom>
          <a:noFill/>
        </p:spPr>
        <p:txBody>
          <a:bodyPr wrap="square" rtlCol="0">
            <a:spAutoFit/>
          </a:bodyPr>
          <a:lstStyle/>
          <a:p>
            <a:pPr lvl="0" algn="just"/>
            <a:r>
              <a:rPr lang="en-US" dirty="0"/>
              <a:t> </a:t>
            </a:r>
            <a:r>
              <a:rPr lang="en-US" dirty="0">
                <a:latin typeface="Centaur" panose="02030504050205020304" pitchFamily="18" charset="0"/>
                <a:cs typeface="Calibri" pitchFamily="34" charset="0"/>
              </a:rPr>
              <a:t>A guide plays a vital role in the research journey of a scholar . AHRD has a list of eminent guides from IIM, IIT’s associated with us and helped many scholars finish their research successfully. Candidate can choose from the list their guide and we will assist you in getting your registration with the guide. </a:t>
            </a:r>
          </a:p>
          <a:p>
            <a:pPr lvl="0" algn="just"/>
            <a:r>
              <a:rPr lang="en-US" dirty="0">
                <a:latin typeface="Centaur" panose="02030504050205020304" pitchFamily="18" charset="0"/>
                <a:cs typeface="Calibri" pitchFamily="34" charset="0"/>
              </a:rPr>
              <a:t>If a candidate wants a guide outside the list he/she can do so by fulfilling certain formalities which is further mentioned in the FPM guidelines. </a:t>
            </a:r>
          </a:p>
          <a:p>
            <a:endParaRPr lang="en-US" dirty="0"/>
          </a:p>
        </p:txBody>
      </p:sp>
      <p:sp>
        <p:nvSpPr>
          <p:cNvPr id="9" name="TextBox 8"/>
          <p:cNvSpPr txBox="1"/>
          <p:nvPr/>
        </p:nvSpPr>
        <p:spPr>
          <a:xfrm>
            <a:off x="658295" y="4149080"/>
            <a:ext cx="3429000" cy="400110"/>
          </a:xfrm>
          <a:prstGeom prst="rect">
            <a:avLst/>
          </a:prstGeom>
          <a:noFill/>
        </p:spPr>
        <p:txBody>
          <a:bodyPr wrap="square" rtlCol="0">
            <a:spAutoFit/>
          </a:bodyPr>
          <a:lstStyle/>
          <a:p>
            <a:r>
              <a:rPr lang="en-IN" sz="2000" b="1" dirty="0">
                <a:latin typeface="Centaur" panose="02030504050205020304" pitchFamily="18" charset="0"/>
              </a:rPr>
              <a:t>PLAGIARISM</a:t>
            </a:r>
          </a:p>
        </p:txBody>
      </p:sp>
      <p:sp>
        <p:nvSpPr>
          <p:cNvPr id="10" name="TextBox 9"/>
          <p:cNvSpPr txBox="1"/>
          <p:nvPr/>
        </p:nvSpPr>
        <p:spPr>
          <a:xfrm>
            <a:off x="692696" y="4549190"/>
            <a:ext cx="7843664" cy="923330"/>
          </a:xfrm>
          <a:prstGeom prst="rect">
            <a:avLst/>
          </a:prstGeom>
          <a:noFill/>
        </p:spPr>
        <p:txBody>
          <a:bodyPr wrap="square" rtlCol="0">
            <a:spAutoFit/>
          </a:bodyPr>
          <a:lstStyle/>
          <a:p>
            <a:pPr algn="just"/>
            <a:r>
              <a:rPr lang="en-IN" dirty="0">
                <a:latin typeface="Centaur" panose="02030504050205020304" pitchFamily="18" charset="0"/>
              </a:rPr>
              <a:t>Each and every assignment/thesis should go through the plagiarism process to qualify for the credits. Only 10% plagiarism is acceptable beyond that the assignment /article will be rejected and the fellow </a:t>
            </a:r>
            <a:r>
              <a:rPr lang="en-IN">
                <a:latin typeface="Centaur" panose="02030504050205020304" pitchFamily="18" charset="0"/>
              </a:rPr>
              <a:t>will have to resubmit </a:t>
            </a:r>
            <a:r>
              <a:rPr lang="en-IN" dirty="0">
                <a:latin typeface="Centaur" panose="02030504050205020304" pitchFamily="18" charset="0"/>
              </a:rPr>
              <a:t>the plagiarism report to gain credit points.  </a:t>
            </a:r>
          </a:p>
        </p:txBody>
      </p:sp>
      <p:pic>
        <p:nvPicPr>
          <p:cNvPr id="1026" name="Picture 2" descr="JD detours: Alternative career paths for lawyers - ABA for Law Student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214375"/>
            <a:ext cx="1580008" cy="100886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27584" y="2332117"/>
            <a:ext cx="7704856" cy="1600438"/>
          </a:xfrm>
          <a:prstGeom prst="rect">
            <a:avLst/>
          </a:prstGeom>
          <a:solidFill>
            <a:schemeClr val="bg1"/>
          </a:solidFill>
        </p:spPr>
        <p:txBody>
          <a:bodyPr wrap="square" rtlCol="0">
            <a:spAutoFit/>
          </a:bodyPr>
          <a:lstStyle/>
          <a:p>
            <a:pPr algn="ctr"/>
            <a:r>
              <a:rPr lang="en-US" sz="2400" b="1" dirty="0">
                <a:solidFill>
                  <a:schemeClr val="accent1"/>
                </a:solidFill>
                <a:latin typeface="Centaur" panose="02030504050205020304" pitchFamily="18" charset="0"/>
              </a:rPr>
              <a:t>HAPPY LEARNING!!!</a:t>
            </a:r>
          </a:p>
          <a:p>
            <a:pPr algn="ctr"/>
            <a:endParaRPr lang="en-US" dirty="0">
              <a:solidFill>
                <a:schemeClr val="accent1"/>
              </a:solidFill>
              <a:latin typeface="Centaur" panose="02030504050205020304" pitchFamily="18" charset="0"/>
            </a:endParaRPr>
          </a:p>
          <a:p>
            <a:pPr algn="ctr"/>
            <a:r>
              <a:rPr lang="en-US" dirty="0">
                <a:solidFill>
                  <a:schemeClr val="accent1"/>
                </a:solidFill>
                <a:latin typeface="Centaur" panose="02030504050205020304" pitchFamily="18" charset="0"/>
              </a:rPr>
              <a:t>&amp;</a:t>
            </a:r>
          </a:p>
          <a:p>
            <a:pPr algn="ctr"/>
            <a:endParaRPr lang="en-US" dirty="0">
              <a:solidFill>
                <a:schemeClr val="accent1"/>
              </a:solidFill>
              <a:latin typeface="Centaur" panose="02030504050205020304" pitchFamily="18" charset="0"/>
            </a:endParaRPr>
          </a:p>
          <a:p>
            <a:pPr algn="ctr"/>
            <a:r>
              <a:rPr lang="en-US" sz="2000" b="1" dirty="0">
                <a:solidFill>
                  <a:schemeClr val="accent1"/>
                </a:solidFill>
                <a:latin typeface="Centaur" panose="02030504050205020304" pitchFamily="18" charset="0"/>
              </a:rPr>
              <a:t>WE  WISH  YOU ALL  THE  VERY  BEST </a:t>
            </a:r>
          </a:p>
        </p:txBody>
      </p:sp>
      <p:pic>
        <p:nvPicPr>
          <p:cNvPr id="9" name="Picture 8"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504112" y="531912"/>
            <a:ext cx="439922" cy="304800"/>
          </a:xfrm>
          <a:prstGeom prst="rect">
            <a:avLst/>
          </a:prstGeom>
          <a:noFill/>
          <a:ln w="9525">
            <a:noFill/>
            <a:miter lim="800000"/>
            <a:headEnd/>
            <a:tailEnd/>
          </a:ln>
        </p:spPr>
      </p:pic>
      <p:sp>
        <p:nvSpPr>
          <p:cNvPr id="10" name="TextBox 9"/>
          <p:cNvSpPr txBox="1"/>
          <p:nvPr/>
        </p:nvSpPr>
        <p:spPr>
          <a:xfrm>
            <a:off x="7656512" y="531912"/>
            <a:ext cx="1524000" cy="261610"/>
          </a:xfrm>
          <a:prstGeom prst="rect">
            <a:avLst/>
          </a:prstGeom>
          <a:noFill/>
        </p:spPr>
        <p:txBody>
          <a:bodyPr wrap="square" rtlCol="0">
            <a:spAutoFit/>
          </a:bodyPr>
          <a:lstStyle/>
          <a:p>
            <a:pPr algn="ctr"/>
            <a:r>
              <a:rPr lang="en-US" sz="1100" dirty="0"/>
              <a:t>FPM Journey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900+ Road Clip Art | Royalty Free - GoGraph"/>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8866"/>
          <a:stretch/>
        </p:blipFill>
        <p:spPr bwMode="auto">
          <a:xfrm flipH="1">
            <a:off x="323528" y="3212976"/>
            <a:ext cx="2952328" cy="186747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83568" y="1484784"/>
            <a:ext cx="7632848" cy="461665"/>
          </a:xfrm>
          <a:prstGeom prst="rect">
            <a:avLst/>
          </a:prstGeom>
          <a:noFill/>
        </p:spPr>
        <p:txBody>
          <a:bodyPr wrap="square" rtlCol="0">
            <a:spAutoFit/>
          </a:bodyPr>
          <a:lstStyle/>
          <a:p>
            <a:pPr algn="ctr"/>
            <a:r>
              <a:rPr lang="en-IN" sz="2400" b="1" dirty="0">
                <a:solidFill>
                  <a:schemeClr val="accent1"/>
                </a:solidFill>
              </a:rPr>
              <a:t>ACADEMY OF HUMAN RESOURCES DEVELOPMENT</a:t>
            </a:r>
          </a:p>
        </p:txBody>
      </p:sp>
      <p:sp>
        <p:nvSpPr>
          <p:cNvPr id="7" name="TextBox 6"/>
          <p:cNvSpPr txBox="1"/>
          <p:nvPr/>
        </p:nvSpPr>
        <p:spPr>
          <a:xfrm>
            <a:off x="2207029" y="3501008"/>
            <a:ext cx="4873957" cy="461665"/>
          </a:xfrm>
          <a:prstGeom prst="rect">
            <a:avLst/>
          </a:prstGeom>
          <a:noFill/>
        </p:spPr>
        <p:txBody>
          <a:bodyPr wrap="square" rtlCol="0">
            <a:spAutoFit/>
          </a:bodyPr>
          <a:lstStyle/>
          <a:p>
            <a:pPr algn="ctr"/>
            <a:r>
              <a:rPr lang="en-IN" sz="2400" b="1" dirty="0"/>
              <a:t>FELLOW PROGRAM  JOURNEY </a:t>
            </a:r>
          </a:p>
        </p:txBody>
      </p:sp>
      <p:sp>
        <p:nvSpPr>
          <p:cNvPr id="8" name="TextBox 7">
            <a:extLst>
              <a:ext uri="{FF2B5EF4-FFF2-40B4-BE49-F238E27FC236}">
                <a16:creationId xmlns:a16="http://schemas.microsoft.com/office/drawing/2014/main" id="{9442837E-ED93-4E06-A0A1-14EABDC3268D}"/>
              </a:ext>
            </a:extLst>
          </p:cNvPr>
          <p:cNvSpPr txBox="1"/>
          <p:nvPr/>
        </p:nvSpPr>
        <p:spPr>
          <a:xfrm>
            <a:off x="2987659" y="2420888"/>
            <a:ext cx="3312368" cy="461665"/>
          </a:xfrm>
          <a:prstGeom prst="rect">
            <a:avLst/>
          </a:prstGeom>
          <a:noFill/>
        </p:spPr>
        <p:txBody>
          <a:bodyPr wrap="square" rtlCol="0">
            <a:spAutoFit/>
          </a:bodyPr>
          <a:lstStyle/>
          <a:p>
            <a:pPr algn="ctr"/>
            <a:r>
              <a:rPr lang="en-US" sz="2400" b="1" dirty="0">
                <a:solidFill>
                  <a:srgbClr val="0070C0"/>
                </a:solidFill>
              </a:rPr>
              <a:t>BATCH 2025- 28</a:t>
            </a:r>
            <a:endParaRPr lang="en-IN" sz="2400" b="1" dirty="0">
              <a:solidFill>
                <a:srgbClr val="0070C0"/>
              </a:solidFill>
            </a:endParaRPr>
          </a:p>
        </p:txBody>
      </p:sp>
      <p:grpSp>
        <p:nvGrpSpPr>
          <p:cNvPr id="3" name="Group 2"/>
          <p:cNvGrpSpPr/>
          <p:nvPr/>
        </p:nvGrpSpPr>
        <p:grpSpPr>
          <a:xfrm>
            <a:off x="3767805" y="333305"/>
            <a:ext cx="1356524" cy="1080120"/>
            <a:chOff x="-1836712" y="3068960"/>
            <a:chExt cx="1323137" cy="1002576"/>
          </a:xfrm>
        </p:grpSpPr>
        <p:sp>
          <p:nvSpPr>
            <p:cNvPr id="2" name="Rectangle 1"/>
            <p:cNvSpPr/>
            <p:nvPr/>
          </p:nvSpPr>
          <p:spPr>
            <a:xfrm>
              <a:off x="-1836712" y="3068960"/>
              <a:ext cx="1323137" cy="10025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5" name="Picture 4" descr="Description: Logo 1"/>
            <p:cNvPicPr/>
            <p:nvPr/>
          </p:nvPicPr>
          <p:blipFill>
            <a:blip r:embed="rId3" cstate="print">
              <a:clrChange>
                <a:clrFrom>
                  <a:srgbClr val="FFFFFF"/>
                </a:clrFrom>
                <a:clrTo>
                  <a:srgbClr val="FFFFFF">
                    <a:alpha val="0"/>
                  </a:srgbClr>
                </a:clrTo>
              </a:clrChange>
            </a:blip>
            <a:srcRect b="15833"/>
            <a:stretch>
              <a:fillRect/>
            </a:stretch>
          </p:blipFill>
          <p:spPr bwMode="auto">
            <a:xfrm>
              <a:off x="-1791697" y="3146504"/>
              <a:ext cx="1278122" cy="925032"/>
            </a:xfrm>
            <a:prstGeom prst="rect">
              <a:avLst/>
            </a:prstGeom>
            <a:noFill/>
            <a:ln w="9525">
              <a:noFill/>
              <a:miter lim="800000"/>
              <a:headEnd/>
              <a:tailEnd/>
            </a:ln>
          </p:spPr>
        </p:pic>
      </p:grpSp>
      <p:sp>
        <p:nvSpPr>
          <p:cNvPr id="9" name="TextBox 8"/>
          <p:cNvSpPr txBox="1"/>
          <p:nvPr/>
        </p:nvSpPr>
        <p:spPr>
          <a:xfrm>
            <a:off x="1691680" y="1906462"/>
            <a:ext cx="6264696" cy="276999"/>
          </a:xfrm>
          <a:prstGeom prst="rect">
            <a:avLst/>
          </a:prstGeom>
          <a:noFill/>
        </p:spPr>
        <p:txBody>
          <a:bodyPr wrap="square" rtlCol="0">
            <a:spAutoFit/>
          </a:bodyPr>
          <a:lstStyle/>
          <a:p>
            <a:pPr algn="ctr"/>
            <a:r>
              <a:rPr lang="en-IN" sz="1200" b="1" i="1" dirty="0"/>
              <a:t>Developing HRD Professionals &amp; Enhancing HRD Professionalism</a:t>
            </a:r>
            <a:endParaRPr lang="en-IN" sz="1200" dirty="0"/>
          </a:p>
        </p:txBody>
      </p:sp>
    </p:spTree>
    <p:extLst>
      <p:ext uri="{BB962C8B-B14F-4D97-AF65-F5344CB8AC3E}">
        <p14:creationId xmlns:p14="http://schemas.microsoft.com/office/powerpoint/2010/main" val="16509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32956" y="641697"/>
            <a:ext cx="3429000" cy="461665"/>
          </a:xfrm>
          <a:prstGeom prst="rect">
            <a:avLst/>
          </a:prstGeom>
          <a:noFill/>
        </p:spPr>
        <p:txBody>
          <a:bodyPr wrap="square" rtlCol="0">
            <a:spAutoFit/>
          </a:bodyPr>
          <a:lstStyle/>
          <a:p>
            <a:r>
              <a:rPr lang="en-IN" sz="2400" b="1" dirty="0">
                <a:latin typeface="Arial Black" pitchFamily="34" charset="0"/>
              </a:rPr>
              <a:t> </a:t>
            </a:r>
            <a:r>
              <a:rPr lang="en-IN" sz="2400" b="1" dirty="0">
                <a:latin typeface="Centaur" panose="02030504050205020304" pitchFamily="18" charset="0"/>
              </a:rPr>
              <a:t>Program Duration</a:t>
            </a:r>
          </a:p>
        </p:txBody>
      </p:sp>
      <p:sp>
        <p:nvSpPr>
          <p:cNvPr id="20" name="TextBox 19"/>
          <p:cNvSpPr txBox="1"/>
          <p:nvPr/>
        </p:nvSpPr>
        <p:spPr>
          <a:xfrm>
            <a:off x="518911" y="3645024"/>
            <a:ext cx="8210872" cy="1384995"/>
          </a:xfrm>
          <a:prstGeom prst="rect">
            <a:avLst/>
          </a:prstGeom>
          <a:noFill/>
        </p:spPr>
        <p:txBody>
          <a:bodyPr wrap="square" rtlCol="0">
            <a:spAutoFit/>
          </a:bodyPr>
          <a:lstStyle/>
          <a:p>
            <a:pPr algn="just"/>
            <a:r>
              <a:rPr lang="en-US" sz="2000" dirty="0">
                <a:latin typeface="Centaur" panose="02030504050205020304" pitchFamily="18" charset="0"/>
                <a:cs typeface="Calibri" pitchFamily="34" charset="0"/>
              </a:rPr>
              <a:t>The timeframe for completing a fellow program is three years. In extraordinary circumstances / work constraints a candidate may take more than the stipulated time to complete his/her program. As a policy we consider his registration valid for maximum 7 years ,post which he/she has to re-register to the program</a:t>
            </a:r>
            <a:r>
              <a:rPr lang="en-US" sz="2400" dirty="0"/>
              <a:t>.</a:t>
            </a:r>
          </a:p>
        </p:txBody>
      </p:sp>
      <p:sp>
        <p:nvSpPr>
          <p:cNvPr id="22" name="TextBox 21"/>
          <p:cNvSpPr txBox="1"/>
          <p:nvPr/>
        </p:nvSpPr>
        <p:spPr>
          <a:xfrm>
            <a:off x="3275856" y="1772816"/>
            <a:ext cx="2743200" cy="400110"/>
          </a:xfrm>
          <a:prstGeom prst="rect">
            <a:avLst/>
          </a:prstGeom>
          <a:noFill/>
        </p:spPr>
        <p:txBody>
          <a:bodyPr wrap="square" rtlCol="0">
            <a:spAutoFit/>
          </a:bodyPr>
          <a:lstStyle/>
          <a:p>
            <a:r>
              <a:rPr lang="en-IN" sz="2000" b="1" dirty="0">
                <a:latin typeface="Centaur" panose="02030504050205020304" pitchFamily="18" charset="0"/>
              </a:rPr>
              <a:t>FELLOW PROGRAM </a:t>
            </a:r>
          </a:p>
        </p:txBody>
      </p:sp>
      <p:sp>
        <p:nvSpPr>
          <p:cNvPr id="24" name="Down Arrow 23"/>
          <p:cNvSpPr/>
          <p:nvPr/>
        </p:nvSpPr>
        <p:spPr>
          <a:xfrm>
            <a:off x="4343400" y="2310708"/>
            <a:ext cx="228600" cy="38100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3252996" y="2780928"/>
            <a:ext cx="2362200" cy="400110"/>
          </a:xfrm>
          <a:prstGeom prst="rect">
            <a:avLst/>
          </a:prstGeom>
          <a:solidFill>
            <a:schemeClr val="accent6"/>
          </a:solidFill>
        </p:spPr>
        <p:txBody>
          <a:bodyPr wrap="square" rtlCol="0">
            <a:spAutoFit/>
          </a:bodyPr>
          <a:lstStyle/>
          <a:p>
            <a:pPr algn="ctr"/>
            <a:r>
              <a:rPr lang="en-IN" b="1" dirty="0">
                <a:latin typeface="Bookman Old Style" pitchFamily="18" charset="0"/>
              </a:rPr>
              <a:t> </a:t>
            </a:r>
            <a:r>
              <a:rPr lang="en-IN" sz="2000" b="1" dirty="0">
                <a:solidFill>
                  <a:schemeClr val="bg1"/>
                </a:solidFill>
                <a:latin typeface="Centaur" panose="02030504050205020304" pitchFamily="18" charset="0"/>
              </a:rPr>
              <a:t>3 YEARS </a:t>
            </a:r>
            <a:endParaRPr lang="en-IN" b="1" dirty="0">
              <a:solidFill>
                <a:schemeClr val="bg1"/>
              </a:solidFill>
              <a:latin typeface="Centaur" panose="02030504050205020304" pitchFamily="18" charset="0"/>
            </a:endParaRPr>
          </a:p>
        </p:txBody>
      </p:sp>
      <p:pic>
        <p:nvPicPr>
          <p:cNvPr id="14" name="Picture 13"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239000" y="381000"/>
            <a:ext cx="439922" cy="304800"/>
          </a:xfrm>
          <a:prstGeom prst="rect">
            <a:avLst/>
          </a:prstGeom>
          <a:noFill/>
          <a:ln w="9525">
            <a:noFill/>
            <a:miter lim="800000"/>
            <a:headEnd/>
            <a:tailEnd/>
          </a:ln>
        </p:spPr>
      </p:pic>
      <p:sp>
        <p:nvSpPr>
          <p:cNvPr id="15" name="TextBox 14"/>
          <p:cNvSpPr txBox="1"/>
          <p:nvPr/>
        </p:nvSpPr>
        <p:spPr>
          <a:xfrm>
            <a:off x="7391400" y="381000"/>
            <a:ext cx="1524000" cy="261610"/>
          </a:xfrm>
          <a:prstGeom prst="rect">
            <a:avLst/>
          </a:prstGeom>
          <a:noFill/>
        </p:spPr>
        <p:txBody>
          <a:bodyPr wrap="square" rtlCol="0">
            <a:spAutoFit/>
          </a:bodyPr>
          <a:lstStyle/>
          <a:p>
            <a:pPr algn="ctr"/>
            <a:r>
              <a:rPr lang="en-US" sz="1100" dirty="0"/>
              <a:t>FPM Journey</a:t>
            </a:r>
          </a:p>
        </p:txBody>
      </p:sp>
      <p:pic>
        <p:nvPicPr>
          <p:cNvPr id="1030" name="Picture 6" descr="Time limit RGB color icon - stock vector | Crushpixel">
            <a:extLst>
              <a:ext uri="{FF2B5EF4-FFF2-40B4-BE49-F238E27FC236}">
                <a16:creationId xmlns:a16="http://schemas.microsoft.com/office/drawing/2014/main" id="{77CE4D74-DD3D-443F-A074-222243035C0B}"/>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21600" y1="21400" x2="21600" y2="21400"/>
                        <a14:foregroundMark x1="21600" y1="21400" x2="21600" y2="21400"/>
                        <a14:foregroundMark x1="21600" y1="21400" x2="21600" y2="21400"/>
                        <a14:foregroundMark x1="21600" y1="21400" x2="21600" y2="21400"/>
                        <a14:foregroundMark x1="21600" y1="21400" x2="21600" y2="21400"/>
                        <a14:backgroundMark x1="26400" y1="20800" x2="26400" y2="20800"/>
                        <a14:backgroundMark x1="26400" y1="20800" x2="26400" y2="20800"/>
                      </a14:backgroundRemoval>
                    </a14:imgEffect>
                  </a14:imgLayer>
                </a14:imgProps>
              </a:ext>
              <a:ext uri="{28A0092B-C50C-407E-A947-70E740481C1C}">
                <a14:useLocalDpi xmlns:a14="http://schemas.microsoft.com/office/drawing/2010/main" val="0"/>
              </a:ext>
            </a:extLst>
          </a:blip>
          <a:srcRect/>
          <a:stretch>
            <a:fillRect/>
          </a:stretch>
        </p:blipFill>
        <p:spPr bwMode="auto">
          <a:xfrm>
            <a:off x="1835696" y="160010"/>
            <a:ext cx="1612806" cy="1612806"/>
          </a:xfrm>
          <a:prstGeom prst="rect">
            <a:avLst/>
          </a:prstGeom>
          <a:noFill/>
          <a:ln>
            <a:solidFill>
              <a:srgbClr val="FFFFFF"/>
            </a:solidFill>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27784" y="1541983"/>
            <a:ext cx="4323184" cy="461665"/>
          </a:xfrm>
          <a:prstGeom prst="rect">
            <a:avLst/>
          </a:prstGeom>
          <a:noFill/>
        </p:spPr>
        <p:txBody>
          <a:bodyPr wrap="square" rtlCol="0">
            <a:spAutoFit/>
          </a:bodyPr>
          <a:lstStyle/>
          <a:p>
            <a:r>
              <a:rPr lang="en-IN" sz="2400" b="1" dirty="0">
                <a:latin typeface="Centaur" panose="02030504050205020304" pitchFamily="18" charset="0"/>
              </a:rPr>
              <a:t>FELLOW PROGRAM -PHASES</a:t>
            </a:r>
            <a:endParaRPr lang="en-IN" sz="2000" b="1" dirty="0">
              <a:latin typeface="Bookman Old Style" pitchFamily="18" charset="0"/>
            </a:endParaRPr>
          </a:p>
        </p:txBody>
      </p:sp>
      <p:sp>
        <p:nvSpPr>
          <p:cNvPr id="5" name="TextBox 4"/>
          <p:cNvSpPr txBox="1"/>
          <p:nvPr/>
        </p:nvSpPr>
        <p:spPr>
          <a:xfrm>
            <a:off x="3352800" y="2636912"/>
            <a:ext cx="5334000" cy="1200329"/>
          </a:xfrm>
          <a:prstGeom prst="rect">
            <a:avLst/>
          </a:prstGeom>
          <a:solidFill>
            <a:schemeClr val="accent4">
              <a:lumMod val="40000"/>
              <a:lumOff val="60000"/>
            </a:schemeClr>
          </a:solidFill>
        </p:spPr>
        <p:txBody>
          <a:bodyPr wrap="square" rtlCol="0">
            <a:spAutoFit/>
          </a:bodyPr>
          <a:lstStyle/>
          <a:p>
            <a:pPr algn="just"/>
            <a:r>
              <a:rPr lang="en-US" dirty="0">
                <a:latin typeface="Centaur" panose="02030504050205020304" pitchFamily="18" charset="0"/>
              </a:rPr>
              <a:t>The successful completion of this phase is necessary to qualify for the Thesis Phase . This phase includes attending  course work with 75% attendance in each course and  submitting the assignments assigned by the faculty</a:t>
            </a:r>
            <a:endParaRPr lang="en-US" dirty="0">
              <a:solidFill>
                <a:schemeClr val="bg1"/>
              </a:solidFill>
              <a:latin typeface="Centaur" panose="02030504050205020304" pitchFamily="18" charset="0"/>
            </a:endParaRPr>
          </a:p>
        </p:txBody>
      </p:sp>
      <p:sp>
        <p:nvSpPr>
          <p:cNvPr id="6" name="TextBox 5"/>
          <p:cNvSpPr txBox="1"/>
          <p:nvPr/>
        </p:nvSpPr>
        <p:spPr>
          <a:xfrm>
            <a:off x="3253063" y="4844534"/>
            <a:ext cx="5334000" cy="1015663"/>
          </a:xfrm>
          <a:prstGeom prst="rect">
            <a:avLst/>
          </a:prstGeom>
          <a:solidFill>
            <a:schemeClr val="accent4">
              <a:lumMod val="40000"/>
              <a:lumOff val="60000"/>
            </a:schemeClr>
          </a:solidFill>
        </p:spPr>
        <p:txBody>
          <a:bodyPr wrap="square" rtlCol="0">
            <a:spAutoFit/>
          </a:bodyPr>
          <a:lstStyle/>
          <a:p>
            <a:pPr lvl="0" algn="just"/>
            <a:r>
              <a:rPr lang="en-US" sz="2000" dirty="0">
                <a:latin typeface="Centaur" panose="02030504050205020304" pitchFamily="18" charset="0"/>
              </a:rPr>
              <a:t>On successful completion of the above two the fellow enters the thesis phase . It includes designing, writing, conducting and defending a doctoral level thesis.</a:t>
            </a:r>
          </a:p>
        </p:txBody>
      </p:sp>
      <p:sp>
        <p:nvSpPr>
          <p:cNvPr id="7" name="TextBox 6"/>
          <p:cNvSpPr txBox="1"/>
          <p:nvPr/>
        </p:nvSpPr>
        <p:spPr>
          <a:xfrm>
            <a:off x="539552" y="2957155"/>
            <a:ext cx="2712060" cy="677108"/>
          </a:xfrm>
          <a:prstGeom prst="rect">
            <a:avLst/>
          </a:prstGeom>
          <a:solidFill>
            <a:schemeClr val="bg1"/>
          </a:solidFill>
        </p:spPr>
        <p:txBody>
          <a:bodyPr wrap="square" rtlCol="0">
            <a:spAutoFit/>
          </a:bodyPr>
          <a:lstStyle/>
          <a:p>
            <a:pPr algn="ctr"/>
            <a:r>
              <a:rPr lang="en-IN" sz="2000" b="1" dirty="0">
                <a:solidFill>
                  <a:schemeClr val="accent1"/>
                </a:solidFill>
                <a:latin typeface="Centaur" panose="02030504050205020304" pitchFamily="18" charset="0"/>
              </a:rPr>
              <a:t>Course work Phase</a:t>
            </a:r>
          </a:p>
          <a:p>
            <a:pPr algn="ctr"/>
            <a:r>
              <a:rPr lang="en-IN" b="1" dirty="0">
                <a:solidFill>
                  <a:schemeClr val="accent1"/>
                </a:solidFill>
                <a:latin typeface="Centaur" panose="02030504050205020304" pitchFamily="18" charset="0"/>
              </a:rPr>
              <a:t>(80% online 20% offline)</a:t>
            </a:r>
            <a:r>
              <a:rPr lang="en-IN" b="1" dirty="0">
                <a:solidFill>
                  <a:schemeClr val="bg1"/>
                </a:solidFill>
                <a:latin typeface="Centaur" panose="02030504050205020304" pitchFamily="18" charset="0"/>
              </a:rPr>
              <a:t>)</a:t>
            </a:r>
            <a:endParaRPr lang="en-IN" sz="2000" b="1" dirty="0">
              <a:solidFill>
                <a:schemeClr val="bg1"/>
              </a:solidFill>
              <a:latin typeface="Centaur" panose="02030504050205020304" pitchFamily="18" charset="0"/>
            </a:endParaRPr>
          </a:p>
        </p:txBody>
      </p:sp>
      <p:sp>
        <p:nvSpPr>
          <p:cNvPr id="8" name="TextBox 7"/>
          <p:cNvSpPr txBox="1"/>
          <p:nvPr/>
        </p:nvSpPr>
        <p:spPr>
          <a:xfrm>
            <a:off x="618116" y="5167699"/>
            <a:ext cx="2554932" cy="369332"/>
          </a:xfrm>
          <a:prstGeom prst="rect">
            <a:avLst/>
          </a:prstGeom>
          <a:solidFill>
            <a:schemeClr val="accent4">
              <a:lumMod val="75000"/>
            </a:schemeClr>
          </a:solidFill>
          <a:ln>
            <a:noFill/>
          </a:ln>
        </p:spPr>
        <p:txBody>
          <a:bodyPr wrap="square" rtlCol="0">
            <a:spAutoFit/>
          </a:bodyPr>
          <a:lstStyle/>
          <a:p>
            <a:pPr algn="ctr"/>
            <a:r>
              <a:rPr lang="en-IN" b="1" dirty="0">
                <a:solidFill>
                  <a:schemeClr val="bg1"/>
                </a:solidFill>
                <a:latin typeface="Centaur" panose="02030504050205020304" pitchFamily="18" charset="0"/>
              </a:rPr>
              <a:t>Thesis Phase </a:t>
            </a:r>
            <a:endParaRPr lang="en-IN" sz="2000" b="1" dirty="0">
              <a:solidFill>
                <a:schemeClr val="bg1"/>
              </a:solidFill>
              <a:latin typeface="Centaur" panose="02030504050205020304" pitchFamily="18" charset="0"/>
            </a:endParaRPr>
          </a:p>
        </p:txBody>
      </p:sp>
      <p:sp>
        <p:nvSpPr>
          <p:cNvPr id="9" name="Down Arrow 8"/>
          <p:cNvSpPr/>
          <p:nvPr/>
        </p:nvSpPr>
        <p:spPr>
          <a:xfrm>
            <a:off x="1492172" y="3837241"/>
            <a:ext cx="6858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239000" y="457200"/>
            <a:ext cx="439922" cy="304800"/>
          </a:xfrm>
          <a:prstGeom prst="rect">
            <a:avLst/>
          </a:prstGeom>
          <a:noFill/>
          <a:ln w="9525">
            <a:noFill/>
            <a:miter lim="800000"/>
            <a:headEnd/>
            <a:tailEnd/>
          </a:ln>
        </p:spPr>
      </p:pic>
      <p:sp>
        <p:nvSpPr>
          <p:cNvPr id="11" name="TextBox 10"/>
          <p:cNvSpPr txBox="1"/>
          <p:nvPr/>
        </p:nvSpPr>
        <p:spPr>
          <a:xfrm>
            <a:off x="7391400" y="457200"/>
            <a:ext cx="1524000" cy="261610"/>
          </a:xfrm>
          <a:prstGeom prst="rect">
            <a:avLst/>
          </a:prstGeom>
          <a:noFill/>
        </p:spPr>
        <p:txBody>
          <a:bodyPr wrap="square" rtlCol="0">
            <a:spAutoFit/>
          </a:bodyPr>
          <a:lstStyle/>
          <a:p>
            <a:pPr algn="ctr"/>
            <a:r>
              <a:rPr lang="en-US" sz="1100" dirty="0"/>
              <a:t>FPM Journey</a:t>
            </a:r>
          </a:p>
        </p:txBody>
      </p:sp>
      <p:pic>
        <p:nvPicPr>
          <p:cNvPr id="2050" name="Picture 2" descr="Category Creators: Creating a New Brand Category to Drive Growth - Emotive  Brand">
            <a:extLst>
              <a:ext uri="{FF2B5EF4-FFF2-40B4-BE49-F238E27FC236}">
                <a16:creationId xmlns:a16="http://schemas.microsoft.com/office/drawing/2014/main" id="{D2E3624F-F055-4848-82DD-BF32FC8E8C1F}"/>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1991473" y="1340768"/>
            <a:ext cx="1209839" cy="10150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ategory Creators: Creating a New Brand Category to Drive Growth - Emotive  Brand">
            <a:extLst>
              <a:ext uri="{FF2B5EF4-FFF2-40B4-BE49-F238E27FC236}">
                <a16:creationId xmlns:a16="http://schemas.microsoft.com/office/drawing/2014/main" id="{D2E3624F-F055-4848-82DD-BF32FC8E8C1F}"/>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212497" y="6208431"/>
            <a:ext cx="826368" cy="69333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Category Creators: Creating a New Brand Category to Drive Growth - Emotive  Brand">
            <a:extLst>
              <a:ext uri="{FF2B5EF4-FFF2-40B4-BE49-F238E27FC236}">
                <a16:creationId xmlns:a16="http://schemas.microsoft.com/office/drawing/2014/main" id="{D2E3624F-F055-4848-82DD-BF32FC8E8C1F}"/>
              </a:ext>
            </a:extLst>
          </p:cNvPr>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8422683" y="6067830"/>
            <a:ext cx="985433" cy="82679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352800" y="3982972"/>
            <a:ext cx="5334000" cy="307777"/>
          </a:xfrm>
          <a:prstGeom prst="rect">
            <a:avLst/>
          </a:prstGeom>
          <a:solidFill>
            <a:schemeClr val="accent4">
              <a:lumMod val="40000"/>
              <a:lumOff val="60000"/>
            </a:schemeClr>
          </a:solidFill>
        </p:spPr>
        <p:txBody>
          <a:bodyPr wrap="square" rtlCol="0">
            <a:spAutoFit/>
          </a:bodyPr>
          <a:lstStyle/>
          <a:p>
            <a:r>
              <a:rPr lang="en-IN" sz="1400" dirty="0"/>
              <a:t>Attending the contact classes as and when planned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87624" y="284432"/>
            <a:ext cx="3171056" cy="461665"/>
          </a:xfrm>
          <a:prstGeom prst="rect">
            <a:avLst/>
          </a:prstGeom>
          <a:noFill/>
        </p:spPr>
        <p:txBody>
          <a:bodyPr wrap="square" rtlCol="0">
            <a:spAutoFit/>
          </a:bodyPr>
          <a:lstStyle/>
          <a:p>
            <a:r>
              <a:rPr lang="en-IN" sz="2400" b="1" u="sng" dirty="0">
                <a:solidFill>
                  <a:srgbClr val="0070C0"/>
                </a:solidFill>
                <a:latin typeface="Centaur" panose="02030504050205020304" pitchFamily="18" charset="0"/>
              </a:rPr>
              <a:t>Course work Phase</a:t>
            </a:r>
          </a:p>
        </p:txBody>
      </p:sp>
      <p:sp>
        <p:nvSpPr>
          <p:cNvPr id="8" name="TextBox 7"/>
          <p:cNvSpPr txBox="1"/>
          <p:nvPr/>
        </p:nvSpPr>
        <p:spPr>
          <a:xfrm>
            <a:off x="473696" y="605159"/>
            <a:ext cx="7315200" cy="338554"/>
          </a:xfrm>
          <a:prstGeom prst="rect">
            <a:avLst/>
          </a:prstGeom>
          <a:noFill/>
        </p:spPr>
        <p:txBody>
          <a:bodyPr wrap="square" rtlCol="0">
            <a:spAutoFit/>
          </a:bodyPr>
          <a:lstStyle/>
          <a:p>
            <a:pPr algn="ctr"/>
            <a:r>
              <a:rPr lang="en-US" sz="1600" dirty="0">
                <a:latin typeface="Calibri" pitchFamily="34" charset="0"/>
                <a:cs typeface="Calibri" pitchFamily="34" charset="0"/>
              </a:rPr>
              <a:t>This phase includes 15 courses  which will be covered in max 24 months  </a:t>
            </a:r>
          </a:p>
        </p:txBody>
      </p:sp>
      <p:pic>
        <p:nvPicPr>
          <p:cNvPr id="9" name="Picture 8" descr="Description: Logo 1"/>
          <p:cNvPicPr/>
          <p:nvPr/>
        </p:nvPicPr>
        <p:blipFill>
          <a:blip r:embed="rId3" cstate="print">
            <a:clrChange>
              <a:clrFrom>
                <a:srgbClr val="FFFFFF"/>
              </a:clrFrom>
              <a:clrTo>
                <a:srgbClr val="FFFFFF">
                  <a:alpha val="0"/>
                </a:srgbClr>
              </a:clrTo>
            </a:clrChange>
          </a:blip>
          <a:srcRect b="15833"/>
          <a:stretch>
            <a:fillRect/>
          </a:stretch>
        </p:blipFill>
        <p:spPr bwMode="auto">
          <a:xfrm>
            <a:off x="7144072" y="404664"/>
            <a:ext cx="439922" cy="304800"/>
          </a:xfrm>
          <a:prstGeom prst="rect">
            <a:avLst/>
          </a:prstGeom>
          <a:noFill/>
          <a:ln w="9525">
            <a:noFill/>
            <a:miter lim="800000"/>
            <a:headEnd/>
            <a:tailEnd/>
          </a:ln>
        </p:spPr>
      </p:pic>
      <p:sp>
        <p:nvSpPr>
          <p:cNvPr id="10" name="TextBox 9"/>
          <p:cNvSpPr txBox="1"/>
          <p:nvPr/>
        </p:nvSpPr>
        <p:spPr>
          <a:xfrm>
            <a:off x="7296472" y="404664"/>
            <a:ext cx="1524000" cy="261610"/>
          </a:xfrm>
          <a:prstGeom prst="rect">
            <a:avLst/>
          </a:prstGeom>
          <a:noFill/>
        </p:spPr>
        <p:txBody>
          <a:bodyPr wrap="square" rtlCol="0">
            <a:spAutoFit/>
          </a:bodyPr>
          <a:lstStyle/>
          <a:p>
            <a:pPr algn="ctr"/>
            <a:r>
              <a:rPr lang="en-US" sz="1100" dirty="0"/>
              <a:t>FPM Journey</a:t>
            </a:r>
          </a:p>
        </p:txBody>
      </p:sp>
      <p:graphicFrame>
        <p:nvGraphicFramePr>
          <p:cNvPr id="2" name="Table 1">
            <a:extLst>
              <a:ext uri="{FF2B5EF4-FFF2-40B4-BE49-F238E27FC236}">
                <a16:creationId xmlns:a16="http://schemas.microsoft.com/office/drawing/2014/main" id="{31638494-04F2-4F24-8FF8-7FC54BF516C1}"/>
              </a:ext>
            </a:extLst>
          </p:cNvPr>
          <p:cNvGraphicFramePr>
            <a:graphicFrameLocks noGrp="1"/>
          </p:cNvGraphicFramePr>
          <p:nvPr>
            <p:extLst>
              <p:ext uri="{D42A27DB-BD31-4B8C-83A1-F6EECF244321}">
                <p14:modId xmlns:p14="http://schemas.microsoft.com/office/powerpoint/2010/main" val="2884604713"/>
              </p:ext>
            </p:extLst>
          </p:nvPr>
        </p:nvGraphicFramePr>
        <p:xfrm>
          <a:off x="9612560" y="2276872"/>
          <a:ext cx="7861423" cy="5967529"/>
        </p:xfrm>
        <a:graphic>
          <a:graphicData uri="http://schemas.openxmlformats.org/drawingml/2006/table">
            <a:tbl>
              <a:tblPr/>
              <a:tblGrid>
                <a:gridCol w="670297">
                  <a:extLst>
                    <a:ext uri="{9D8B030D-6E8A-4147-A177-3AD203B41FA5}">
                      <a16:colId xmlns:a16="http://schemas.microsoft.com/office/drawing/2014/main" val="2222138745"/>
                    </a:ext>
                  </a:extLst>
                </a:gridCol>
                <a:gridCol w="744775">
                  <a:extLst>
                    <a:ext uri="{9D8B030D-6E8A-4147-A177-3AD203B41FA5}">
                      <a16:colId xmlns:a16="http://schemas.microsoft.com/office/drawing/2014/main" val="322503974"/>
                    </a:ext>
                  </a:extLst>
                </a:gridCol>
                <a:gridCol w="4874489">
                  <a:extLst>
                    <a:ext uri="{9D8B030D-6E8A-4147-A177-3AD203B41FA5}">
                      <a16:colId xmlns:a16="http://schemas.microsoft.com/office/drawing/2014/main" val="1569479090"/>
                    </a:ext>
                  </a:extLst>
                </a:gridCol>
                <a:gridCol w="732013">
                  <a:extLst>
                    <a:ext uri="{9D8B030D-6E8A-4147-A177-3AD203B41FA5}">
                      <a16:colId xmlns:a16="http://schemas.microsoft.com/office/drawing/2014/main" val="2216764701"/>
                    </a:ext>
                  </a:extLst>
                </a:gridCol>
                <a:gridCol w="839849">
                  <a:extLst>
                    <a:ext uri="{9D8B030D-6E8A-4147-A177-3AD203B41FA5}">
                      <a16:colId xmlns:a16="http://schemas.microsoft.com/office/drawing/2014/main" val="2686637700"/>
                    </a:ext>
                  </a:extLst>
                </a:gridCol>
              </a:tblGrid>
              <a:tr h="314791">
                <a:tc>
                  <a:txBody>
                    <a:bodyPr/>
                    <a:lstStyle/>
                    <a:p>
                      <a:pPr rtl="0" fontAlgn="b"/>
                      <a:r>
                        <a:rPr lang="en-IN" sz="1200" b="1" dirty="0">
                          <a:solidFill>
                            <a:srgbClr val="002060"/>
                          </a:solidFill>
                          <a:effectLst/>
                        </a:rPr>
                        <a:t>Cluster</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1" dirty="0">
                          <a:solidFill>
                            <a:srgbClr val="002060"/>
                          </a:solidFill>
                          <a:effectLst/>
                        </a:rPr>
                        <a:t>Code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1" dirty="0">
                          <a:solidFill>
                            <a:srgbClr val="002060"/>
                          </a:solidFill>
                          <a:effectLst/>
                        </a:rPr>
                        <a:t>Course Name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1" dirty="0">
                          <a:solidFill>
                            <a:srgbClr val="002060"/>
                          </a:solidFill>
                          <a:effectLst/>
                        </a:rPr>
                        <a:t>Sessions</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1" dirty="0">
                          <a:solidFill>
                            <a:srgbClr val="000000"/>
                          </a:solidFill>
                          <a:effectLst/>
                        </a:rPr>
                        <a:t>Credit</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71503904"/>
                  </a:ext>
                </a:extLst>
              </a:tr>
              <a:tr h="250938">
                <a:tc>
                  <a:txBody>
                    <a:bodyPr/>
                    <a:lstStyle/>
                    <a:p>
                      <a:pPr algn="ctr" rtl="0" fontAlgn="b"/>
                      <a:r>
                        <a:rPr lang="en-IN" sz="1400" b="0" dirty="0">
                          <a:effectLst/>
                          <a:latin typeface="Centaur" panose="02030504050205020304" pitchFamily="18" charset="0"/>
                        </a:rPr>
                        <a:t>A</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dirty="0">
                          <a:solidFill>
                            <a:srgbClr val="000000"/>
                          </a:solidFill>
                          <a:effectLst/>
                          <a:latin typeface="Centaur" panose="02030504050205020304" pitchFamily="18" charset="0"/>
                        </a:rPr>
                        <a:t>F-101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US" sz="1200" b="0" dirty="0">
                          <a:solidFill>
                            <a:srgbClr val="000000"/>
                          </a:solidFill>
                          <a:effectLst/>
                          <a:latin typeface="Centaur" panose="02030504050205020304" pitchFamily="18" charset="0"/>
                        </a:rPr>
                        <a:t>Philosophy of Social Sciences: Paradigms of inquiry and the journey</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US" sz="1100" b="0" dirty="0">
                          <a:solidFill>
                            <a:srgbClr val="222222"/>
                          </a:solidFill>
                          <a:effectLst/>
                          <a:latin typeface="Centaur" panose="02030504050205020304" pitchFamily="18" charset="0"/>
                        </a:rPr>
                        <a:t>4</a:t>
                      </a:r>
                      <a:endParaRPr lang="en-IN" sz="1100" b="0" dirty="0">
                        <a:solidFill>
                          <a:srgbClr val="222222"/>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673320829"/>
                  </a:ext>
                </a:extLst>
              </a:tr>
              <a:tr h="250938">
                <a:tc>
                  <a:txBody>
                    <a:bodyPr/>
                    <a:lstStyle/>
                    <a:p>
                      <a:pPr algn="ctr" rtl="0" fontAlgn="b"/>
                      <a:r>
                        <a:rPr lang="en-IN" sz="1400" b="0" dirty="0">
                          <a:effectLst/>
                          <a:latin typeface="Centaur" panose="02030504050205020304" pitchFamily="18" charset="0"/>
                        </a:rPr>
                        <a:t>B</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dirty="0">
                          <a:solidFill>
                            <a:srgbClr val="000000"/>
                          </a:solidFill>
                          <a:effectLst/>
                          <a:latin typeface="Centaur" panose="02030504050205020304" pitchFamily="18" charset="0"/>
                        </a:rPr>
                        <a:t>F-102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US" sz="1200" b="0" dirty="0">
                          <a:solidFill>
                            <a:srgbClr val="000000"/>
                          </a:solidFill>
                          <a:effectLst/>
                          <a:latin typeface="Centaur" panose="02030504050205020304" pitchFamily="18" charset="0"/>
                        </a:rPr>
                        <a:t>Understanding Organizational Behavior: Individual and group dynamics</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1766937"/>
                  </a:ext>
                </a:extLst>
              </a:tr>
              <a:tr h="165801">
                <a:tc>
                  <a:txBody>
                    <a:bodyPr/>
                    <a:lstStyle/>
                    <a:p>
                      <a:pPr algn="ctr" rtl="0" fontAlgn="b"/>
                      <a:r>
                        <a:rPr lang="en-IN" sz="1400" b="0">
                          <a:effectLst/>
                          <a:latin typeface="Centaur" panose="02030504050205020304" pitchFamily="18" charset="0"/>
                        </a:rPr>
                        <a:t>B</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dirty="0">
                          <a:solidFill>
                            <a:srgbClr val="000000"/>
                          </a:solidFill>
                          <a:effectLst/>
                          <a:latin typeface="Centaur" panose="02030504050205020304" pitchFamily="18" charset="0"/>
                        </a:rPr>
                        <a:t>F-103</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IN" sz="1200" b="0" dirty="0">
                          <a:solidFill>
                            <a:srgbClr val="000000"/>
                          </a:solidFill>
                          <a:effectLst/>
                          <a:latin typeface="Centaur" panose="02030504050205020304" pitchFamily="18" charset="0"/>
                        </a:rPr>
                        <a:t>Macro Organizational Behaviour</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016312076"/>
                  </a:ext>
                </a:extLst>
              </a:tr>
              <a:tr h="250938">
                <a:tc>
                  <a:txBody>
                    <a:bodyPr/>
                    <a:lstStyle/>
                    <a:p>
                      <a:pPr algn="ctr" rtl="0" fontAlgn="b"/>
                      <a:r>
                        <a:rPr lang="en-IN" sz="1400" b="0">
                          <a:effectLst/>
                          <a:latin typeface="Centaur" panose="02030504050205020304" pitchFamily="18" charset="0"/>
                        </a:rPr>
                        <a:t>C</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F-104</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US" sz="1200" b="0" dirty="0">
                          <a:solidFill>
                            <a:srgbClr val="000000"/>
                          </a:solidFill>
                          <a:effectLst/>
                          <a:latin typeface="Centaur" panose="02030504050205020304" pitchFamily="18" charset="0"/>
                        </a:rPr>
                        <a:t>Systematic</a:t>
                      </a:r>
                      <a:r>
                        <a:rPr lang="en-US" sz="1200" b="0" baseline="0" dirty="0">
                          <a:solidFill>
                            <a:srgbClr val="000000"/>
                          </a:solidFill>
                          <a:effectLst/>
                          <a:latin typeface="Centaur" panose="02030504050205020304" pitchFamily="18" charset="0"/>
                        </a:rPr>
                        <a:t> Literature Review</a:t>
                      </a:r>
                      <a:endParaRPr lang="en-US"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400" b="0" dirty="0">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54563048"/>
                  </a:ext>
                </a:extLst>
              </a:tr>
              <a:tr h="279137">
                <a:tc>
                  <a:txBody>
                    <a:bodyPr/>
                    <a:lstStyle/>
                    <a:p>
                      <a:pPr algn="ctr" rtl="0" fontAlgn="b"/>
                      <a:r>
                        <a:rPr lang="en-IN" sz="1400" b="0">
                          <a:effectLst/>
                          <a:latin typeface="Centaur" panose="02030504050205020304" pitchFamily="18" charset="0"/>
                        </a:rPr>
                        <a:t>C</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dirty="0">
                          <a:solidFill>
                            <a:srgbClr val="000000"/>
                          </a:solidFill>
                          <a:effectLst/>
                          <a:latin typeface="Centaur" panose="02030504050205020304" pitchFamily="18" charset="0"/>
                        </a:rPr>
                        <a:t>F-105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0" dirty="0">
                          <a:solidFill>
                            <a:srgbClr val="000000"/>
                          </a:solidFill>
                          <a:effectLst/>
                          <a:latin typeface="Centaur" panose="02030504050205020304" pitchFamily="18" charset="0"/>
                        </a:rPr>
                        <a:t>Quantitative Research Methods and techniques</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113115316"/>
                  </a:ext>
                </a:extLst>
              </a:tr>
              <a:tr h="321351">
                <a:tc>
                  <a:txBody>
                    <a:bodyPr/>
                    <a:lstStyle/>
                    <a:p>
                      <a:pPr algn="ctr" rtl="0" fontAlgn="b"/>
                      <a:r>
                        <a:rPr lang="en-IN" sz="1400" b="0" dirty="0">
                          <a:effectLst/>
                          <a:latin typeface="Centaur" panose="02030504050205020304" pitchFamily="18" charset="0"/>
                        </a:rPr>
                        <a:t> C-</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dirty="0">
                          <a:solidFill>
                            <a:srgbClr val="000000"/>
                          </a:solidFill>
                          <a:effectLst/>
                          <a:latin typeface="Centaur" panose="02030504050205020304" pitchFamily="18" charset="0"/>
                        </a:rPr>
                        <a:t>F-106</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0" dirty="0">
                          <a:solidFill>
                            <a:srgbClr val="000000"/>
                          </a:solidFill>
                          <a:effectLst/>
                          <a:latin typeface="Centaur" panose="02030504050205020304" pitchFamily="18" charset="0"/>
                        </a:rPr>
                        <a:t>Strategic HRM</a:t>
                      </a:r>
                      <a:endParaRPr lang="en-IN"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0.5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42221383"/>
                  </a:ext>
                </a:extLst>
              </a:tr>
              <a:tr h="165801">
                <a:tc>
                  <a:txBody>
                    <a:bodyPr/>
                    <a:lstStyle/>
                    <a:p>
                      <a:pPr algn="ctr" rtl="0" fontAlgn="b"/>
                      <a:r>
                        <a:rPr lang="en-IN" sz="1400" b="0">
                          <a:effectLst/>
                          <a:latin typeface="Centaur" panose="02030504050205020304" pitchFamily="18" charset="0"/>
                        </a:rPr>
                        <a:t>D</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F-107</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0" dirty="0">
                          <a:solidFill>
                            <a:srgbClr val="000000"/>
                          </a:solidFill>
                          <a:effectLst/>
                          <a:latin typeface="Centaur" panose="02030504050205020304" pitchFamily="18" charset="0"/>
                        </a:rPr>
                        <a:t>Structured Equation Modelling (SEM)</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62892223"/>
                  </a:ext>
                </a:extLst>
              </a:tr>
              <a:tr h="165801">
                <a:tc>
                  <a:txBody>
                    <a:bodyPr/>
                    <a:lstStyle/>
                    <a:p>
                      <a:pPr algn="ctr" rtl="0" fontAlgn="b"/>
                      <a:r>
                        <a:rPr lang="en-IN" sz="1400" b="0">
                          <a:effectLst/>
                          <a:latin typeface="Centaur" panose="02030504050205020304" pitchFamily="18" charset="0"/>
                        </a:rPr>
                        <a:t>D</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F-108</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IN" sz="1200" b="0" dirty="0">
                          <a:solidFill>
                            <a:srgbClr val="000000"/>
                          </a:solidFill>
                          <a:effectLst/>
                          <a:latin typeface="Centaur" panose="02030504050205020304" pitchFamily="18" charset="0"/>
                        </a:rPr>
                        <a:t>Qualitative Research Methods</a:t>
                      </a:r>
                    </a:p>
                    <a:p>
                      <a:pPr rtl="0" fontAlgn="b"/>
                      <a:endParaRPr lang="en-US"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24</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400" b="0" dirty="0">
                          <a:effectLst/>
                          <a:latin typeface="Centaur" panose="02030504050205020304" pitchFamily="18" charset="0"/>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452023438"/>
                  </a:ext>
                </a:extLst>
              </a:tr>
              <a:tr h="165801">
                <a:tc>
                  <a:txBody>
                    <a:bodyPr/>
                    <a:lstStyle/>
                    <a:p>
                      <a:pPr algn="ctr" rtl="0" fontAlgn="b"/>
                      <a:r>
                        <a:rPr lang="en-IN" sz="1400" b="0">
                          <a:effectLst/>
                          <a:latin typeface="Centaur" panose="02030504050205020304" pitchFamily="18" charset="0"/>
                        </a:rPr>
                        <a:t>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F-109</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0" dirty="0">
                          <a:solidFill>
                            <a:srgbClr val="000000"/>
                          </a:solidFill>
                          <a:effectLst/>
                          <a:latin typeface="Centaur" panose="02030504050205020304" pitchFamily="18" charset="0"/>
                        </a:rPr>
                        <a:t>Theoretical underpinnings in OBHRM research</a:t>
                      </a:r>
                    </a:p>
                    <a:p>
                      <a:pPr rtl="0" fontAlgn="b"/>
                      <a:endParaRPr lang="en-IN"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effectLst/>
                          <a:latin typeface="Centaur" panose="02030504050205020304" pitchFamily="18" charset="0"/>
                        </a:rPr>
                        <a:t>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982629292"/>
                  </a:ext>
                </a:extLst>
              </a:tr>
              <a:tr h="165801">
                <a:tc>
                  <a:txBody>
                    <a:bodyPr/>
                    <a:lstStyle/>
                    <a:p>
                      <a:pPr algn="ctr" rtl="0" fontAlgn="b"/>
                      <a:r>
                        <a:rPr lang="en-IN" sz="1400" b="0">
                          <a:effectLst/>
                          <a:latin typeface="Centaur" panose="02030504050205020304" pitchFamily="18" charset="0"/>
                        </a:rPr>
                        <a:t>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IN" sz="1200" b="0" dirty="0">
                          <a:solidFill>
                            <a:srgbClr val="000000"/>
                          </a:solidFill>
                          <a:effectLst/>
                          <a:latin typeface="Centaur" panose="02030504050205020304" pitchFamily="18" charset="0"/>
                        </a:rPr>
                        <a:t>Leadership and Change Management</a:t>
                      </a:r>
                    </a:p>
                    <a:p>
                      <a:pPr rtl="0" fontAlgn="b"/>
                      <a:endParaRPr lang="en-US"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15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11675115"/>
                  </a:ext>
                </a:extLst>
              </a:tr>
              <a:tr h="165801">
                <a:tc>
                  <a:txBody>
                    <a:bodyPr/>
                    <a:lstStyle/>
                    <a:p>
                      <a:pPr algn="ctr" rtl="0" fontAlgn="b"/>
                      <a:r>
                        <a:rPr lang="en-IN" sz="1400" b="0">
                          <a:effectLst/>
                          <a:latin typeface="Centaur" panose="02030504050205020304" pitchFamily="18" charset="0"/>
                        </a:rPr>
                        <a:t>F</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0" dirty="0">
                          <a:solidFill>
                            <a:srgbClr val="000000"/>
                          </a:solidFill>
                          <a:effectLst/>
                          <a:latin typeface="Centaur" panose="02030504050205020304" pitchFamily="18" charset="0"/>
                        </a:rPr>
                        <a:t>HR transformation: HRIS, Digitalization and Analytics</a:t>
                      </a:r>
                    </a:p>
                    <a:p>
                      <a:pPr rtl="0" fontAlgn="b"/>
                      <a:endParaRPr lang="en-IN"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15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972276838"/>
                  </a:ext>
                </a:extLst>
              </a:tr>
              <a:tr h="165801">
                <a:tc>
                  <a:txBody>
                    <a:bodyPr/>
                    <a:lstStyle/>
                    <a:p>
                      <a:pPr algn="ctr" rtl="0" fontAlgn="b"/>
                      <a:r>
                        <a:rPr lang="en-IN" sz="1400" b="0">
                          <a:effectLst/>
                          <a:latin typeface="Centaur" panose="02030504050205020304" pitchFamily="18" charset="0"/>
                        </a:rPr>
                        <a:t>F</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IN" sz="1200" b="0" dirty="0">
                          <a:solidFill>
                            <a:srgbClr val="000000"/>
                          </a:solidFill>
                          <a:effectLst/>
                          <a:latin typeface="Centaur" panose="02030504050205020304" pitchFamily="18" charset="0"/>
                        </a:rPr>
                        <a:t>Institutional building &amp; Organisational Development</a:t>
                      </a:r>
                    </a:p>
                    <a:p>
                      <a:pPr rtl="0" fontAlgn="b"/>
                      <a:endParaRPr lang="en-IN"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04778528"/>
                  </a:ext>
                </a:extLst>
              </a:tr>
              <a:tr h="165801">
                <a:tc>
                  <a:txBody>
                    <a:bodyPr/>
                    <a:lstStyle/>
                    <a:p>
                      <a:pPr algn="ctr" rtl="0" fontAlgn="b"/>
                      <a:r>
                        <a:rPr lang="en-IN" sz="1400" b="0">
                          <a:effectLst/>
                          <a:latin typeface="Centaur" panose="02030504050205020304" pitchFamily="18" charset="0"/>
                        </a:rPr>
                        <a:t>G</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F-113</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US" sz="1200" b="0" dirty="0">
                          <a:solidFill>
                            <a:srgbClr val="000000"/>
                          </a:solidFill>
                          <a:effectLst/>
                          <a:latin typeface="Centaur" panose="02030504050205020304" pitchFamily="18" charset="0"/>
                        </a:rPr>
                        <a:t>International and cross cultural aspects of HRM</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222222"/>
                          </a:solidFill>
                          <a:effectLst/>
                          <a:latin typeface="Centaur" panose="02030504050205020304" pitchFamily="18" charset="0"/>
                        </a:rPr>
                        <a:t>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72646090"/>
                  </a:ext>
                </a:extLst>
              </a:tr>
              <a:tr h="165801">
                <a:tc>
                  <a:txBody>
                    <a:bodyPr/>
                    <a:lstStyle/>
                    <a:p>
                      <a:pPr algn="ctr" rtl="0" fontAlgn="b"/>
                      <a:r>
                        <a:rPr lang="en-IN" sz="1400" b="0" dirty="0">
                          <a:effectLst/>
                          <a:latin typeface="Centaur" panose="02030504050205020304" pitchFamily="18" charset="0"/>
                        </a:rPr>
                        <a:t>G</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F-114</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0" dirty="0">
                          <a:solidFill>
                            <a:srgbClr val="000000"/>
                          </a:solidFill>
                          <a:effectLst/>
                          <a:latin typeface="Centaur" panose="02030504050205020304" pitchFamily="18" charset="0"/>
                        </a:rPr>
                        <a:t>Applied Behavioural Science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674539888"/>
                  </a:ext>
                </a:extLst>
              </a:tr>
              <a:tr h="165801">
                <a:tc>
                  <a:txBody>
                    <a:bodyPr/>
                    <a:lstStyle/>
                    <a:p>
                      <a:pPr algn="ctr" rtl="0" fontAlgn="b"/>
                      <a:r>
                        <a:rPr lang="en-IN" sz="1400" b="0" dirty="0">
                          <a:effectLst/>
                          <a:latin typeface="Centaur" panose="02030504050205020304" pitchFamily="18" charset="0"/>
                        </a:rPr>
                        <a:t>H</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0" dirty="0">
                          <a:solidFill>
                            <a:srgbClr val="000000"/>
                          </a:solidFill>
                          <a:effectLst/>
                          <a:latin typeface="Centaur" panose="02030504050205020304" pitchFamily="18" charset="0"/>
                        </a:rPr>
                        <a:t>Ethics and governance</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5</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280944946"/>
                  </a:ext>
                </a:extLst>
              </a:tr>
              <a:tr h="165801">
                <a:tc>
                  <a:txBody>
                    <a:bodyPr/>
                    <a:lstStyle/>
                    <a:p>
                      <a:pPr algn="ctr" rtl="0" fontAlgn="b"/>
                      <a:r>
                        <a:rPr lang="en-IN" sz="1400" b="0" dirty="0">
                          <a:effectLst/>
                          <a:latin typeface="Centaur" panose="02030504050205020304" pitchFamily="18" charset="0"/>
                        </a:rPr>
                        <a:t>H</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100" b="0">
                          <a:solidFill>
                            <a:srgbClr val="000000"/>
                          </a:solidFill>
                          <a:effectLst/>
                          <a:latin typeface="Centaur" panose="02030504050205020304" pitchFamily="18" charset="0"/>
                        </a:rPr>
                        <a:t>F-116</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0" dirty="0">
                          <a:solidFill>
                            <a:srgbClr val="000000"/>
                          </a:solidFill>
                          <a:effectLst/>
                          <a:latin typeface="Centaur" panose="02030504050205020304" pitchFamily="18" charset="0"/>
                        </a:rPr>
                        <a:t>Academic &amp; Research Writing</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10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200" b="0" dirty="0">
                          <a:solidFill>
                            <a:srgbClr val="000000"/>
                          </a:solidFill>
                          <a:effectLst/>
                          <a:latin typeface="Centaur" panose="02030504050205020304" pitchFamily="18" charset="0"/>
                        </a:rPr>
                        <a:t>1</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9077948"/>
                  </a:ext>
                </a:extLst>
              </a:tr>
              <a:tr h="165801">
                <a:tc>
                  <a:txBody>
                    <a:bodyPr/>
                    <a:lstStyle/>
                    <a:p>
                      <a:pPr algn="ctr" rtl="0" fontAlgn="b"/>
                      <a:endParaRPr lang="en-IN" sz="1400" b="0" dirty="0">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endParaRPr lang="en-IN" sz="11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rtl="0" fontAlgn="b"/>
                      <a:r>
                        <a:rPr lang="en-IN" sz="1200" b="0" dirty="0">
                          <a:solidFill>
                            <a:srgbClr val="000000"/>
                          </a:solidFill>
                          <a:effectLst/>
                          <a:latin typeface="Centaur" panose="02030504050205020304" pitchFamily="18" charset="0"/>
                        </a:rPr>
                        <a:t>Total Teaching hours</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r>
                        <a:rPr lang="en-IN" sz="1100" b="0" dirty="0">
                          <a:solidFill>
                            <a:srgbClr val="000000"/>
                          </a:solidFill>
                          <a:effectLst/>
                          <a:latin typeface="Centaur" panose="02030504050205020304" pitchFamily="18" charset="0"/>
                        </a:rPr>
                        <a:t>220</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rtl="0" fontAlgn="b"/>
                      <a:endParaRPr lang="en-IN" sz="1200" b="0" dirty="0">
                        <a:solidFill>
                          <a:srgbClr val="000000"/>
                        </a:solidFill>
                        <a:effectLst/>
                        <a:latin typeface="Centaur" panose="02030504050205020304" pitchFamily="18" charset="0"/>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598630093"/>
                  </a:ext>
                </a:extLst>
              </a:tr>
              <a:tr h="301899">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l" rtl="0" eaLnBrk="1" fontAlgn="b" latinLnBrk="0" hangingPunct="1"/>
                      <a:r>
                        <a:rPr kumimoji="0" lang="en-IN" sz="1400" b="1" kern="1200" dirty="0">
                          <a:solidFill>
                            <a:schemeClr val="tx1"/>
                          </a:solidFill>
                          <a:effectLst/>
                          <a:latin typeface="Centaur" panose="02030504050205020304" pitchFamily="18" charset="0"/>
                          <a:ea typeface="+mn-ea"/>
                          <a:cs typeface="+mn-cs"/>
                        </a:rPr>
                        <a:t>Paper Publication-National (2 Papers= 1 credit and International Journals ( 1 paper= 1 credit</a:t>
                      </a:r>
                      <a:r>
                        <a:rPr kumimoji="0" lang="en-IN" sz="1400" b="0" kern="1200" dirty="0">
                          <a:solidFill>
                            <a:schemeClr val="tx1"/>
                          </a:solidFill>
                          <a:effectLst/>
                          <a:latin typeface="Centaur" panose="02030504050205020304" pitchFamily="18" charset="0"/>
                          <a:ea typeface="+mn-ea"/>
                          <a:cs typeface="+mn-cs"/>
                        </a:rPr>
                        <a:t>)</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r>
                        <a:rPr kumimoji="0" lang="en-IN" sz="1400" b="0" kern="1200" dirty="0">
                          <a:solidFill>
                            <a:schemeClr val="tx1"/>
                          </a:solidFill>
                          <a:effectLst/>
                          <a:latin typeface="Centaur" panose="02030504050205020304" pitchFamily="18" charset="0"/>
                          <a:ea typeface="+mn-ea"/>
                          <a:cs typeface="+mn-cs"/>
                        </a:rPr>
                        <a:t>2</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11948878"/>
                  </a:ext>
                </a:extLst>
              </a:tr>
              <a:tr h="165801">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r>
                        <a:rPr kumimoji="0" lang="en-IN" sz="1400" b="0" kern="1200" dirty="0">
                          <a:solidFill>
                            <a:schemeClr val="tx1"/>
                          </a:solidFill>
                          <a:effectLst/>
                          <a:latin typeface="Centaur" panose="02030504050205020304" pitchFamily="18" charset="0"/>
                          <a:ea typeface="+mn-ea"/>
                          <a:cs typeface="+mn-cs"/>
                        </a:rPr>
                        <a:t>Total credits</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endParaRPr kumimoji="0" lang="en-IN" sz="1400" b="0" kern="1200" dirty="0">
                        <a:solidFill>
                          <a:schemeClr val="tx1"/>
                        </a:solidFill>
                        <a:effectLst/>
                        <a:latin typeface="Centaur" panose="02030504050205020304" pitchFamily="18" charset="0"/>
                        <a:ea typeface="+mn-ea"/>
                        <a:cs typeface="+mn-cs"/>
                      </a:endParaRP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algn="ctr" rtl="0" eaLnBrk="1" fontAlgn="b" latinLnBrk="0" hangingPunct="1"/>
                      <a:r>
                        <a:rPr kumimoji="0" lang="en-IN" sz="1400" b="0" kern="1200" dirty="0">
                          <a:solidFill>
                            <a:schemeClr val="tx1"/>
                          </a:solidFill>
                          <a:effectLst/>
                          <a:latin typeface="Centaur" panose="02030504050205020304" pitchFamily="18" charset="0"/>
                          <a:ea typeface="+mn-ea"/>
                          <a:cs typeface="+mn-cs"/>
                        </a:rPr>
                        <a:t>24</a:t>
                      </a:r>
                    </a:p>
                  </a:txBody>
                  <a:tcPr marL="18056" marR="18056" marT="12037" marB="12037" anchor="b">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78040834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33293145"/>
              </p:ext>
            </p:extLst>
          </p:nvPr>
        </p:nvGraphicFramePr>
        <p:xfrm>
          <a:off x="786904" y="909857"/>
          <a:ext cx="5832648" cy="5110295"/>
        </p:xfrm>
        <a:graphic>
          <a:graphicData uri="http://schemas.openxmlformats.org/drawingml/2006/table">
            <a:tbl>
              <a:tblPr firstRow="1" bandRow="1">
                <a:tableStyleId>{69CF1AB2-1976-4502-BF36-3FF5EA218861}</a:tableStyleId>
              </a:tblPr>
              <a:tblGrid>
                <a:gridCol w="648072">
                  <a:extLst>
                    <a:ext uri="{9D8B030D-6E8A-4147-A177-3AD203B41FA5}">
                      <a16:colId xmlns:a16="http://schemas.microsoft.com/office/drawing/2014/main" val="20000"/>
                    </a:ext>
                  </a:extLst>
                </a:gridCol>
                <a:gridCol w="424847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tblGrid>
              <a:tr h="286895">
                <a:tc>
                  <a:txBody>
                    <a:bodyPr/>
                    <a:lstStyle/>
                    <a:p>
                      <a:pPr algn="ctr"/>
                      <a:r>
                        <a:rPr lang="en-IN" sz="1100" dirty="0"/>
                        <a:t>Code</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050" dirty="0"/>
                        <a:t>Course Name</a:t>
                      </a:r>
                      <a:endParaRPr lang="en-IN" sz="1050" dirty="0">
                        <a:latin typeface="Calibri" panose="020F0502020204030204" pitchFamily="34" charset="0"/>
                        <a:cs typeface="Calibri" panose="020F0502020204030204" pitchFamily="34" charset="0"/>
                      </a:endParaRPr>
                    </a:p>
                  </a:txBody>
                  <a:tcPr/>
                </a:tc>
                <a:tc>
                  <a:txBody>
                    <a:bodyPr/>
                    <a:lstStyle/>
                    <a:p>
                      <a:pPr algn="ctr"/>
                      <a:r>
                        <a:rPr lang="en-IN" sz="1100" dirty="0"/>
                        <a:t>Credits</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r h="288032">
                <a:tc>
                  <a:txBody>
                    <a:bodyPr/>
                    <a:lstStyle/>
                    <a:p>
                      <a:pPr algn="ctr"/>
                      <a:r>
                        <a:rPr lang="en-IN" sz="1100" dirty="0"/>
                        <a:t>F-101</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Philosophy of Research</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.5</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288032">
                <a:tc>
                  <a:txBody>
                    <a:bodyPr/>
                    <a:lstStyle/>
                    <a:p>
                      <a:pPr algn="ctr"/>
                      <a:r>
                        <a:rPr lang="en-IN" sz="1100" dirty="0"/>
                        <a:t>F-102</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US" sz="1100" kern="1200" dirty="0">
                          <a:effectLst/>
                        </a:rPr>
                        <a:t>Understanding OB :Individual &amp; Group Dynamics</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237624">
                <a:tc>
                  <a:txBody>
                    <a:bodyPr/>
                    <a:lstStyle/>
                    <a:p>
                      <a:pPr algn="ctr"/>
                      <a:r>
                        <a:rPr lang="en-IN" sz="1100" dirty="0"/>
                        <a:t>F-103</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Macro OB</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r h="288032">
                <a:tc>
                  <a:txBody>
                    <a:bodyPr/>
                    <a:lstStyle/>
                    <a:p>
                      <a:pPr algn="ctr"/>
                      <a:r>
                        <a:rPr lang="en-IN" sz="1100" dirty="0"/>
                        <a:t>F-104</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Systematic Literature Review</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1.5</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4"/>
                  </a:ext>
                </a:extLst>
              </a:tr>
              <a:tr h="288032">
                <a:tc>
                  <a:txBody>
                    <a:bodyPr/>
                    <a:lstStyle/>
                    <a:p>
                      <a:pPr algn="ctr"/>
                      <a:r>
                        <a:rPr lang="en-IN" sz="1100" dirty="0"/>
                        <a:t>F-105</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Quantitative Research Methods</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5"/>
                  </a:ext>
                </a:extLst>
              </a:tr>
              <a:tr h="301744">
                <a:tc>
                  <a:txBody>
                    <a:bodyPr/>
                    <a:lstStyle/>
                    <a:p>
                      <a:pPr algn="ctr"/>
                      <a:r>
                        <a:rPr lang="en-IN" sz="1100" dirty="0"/>
                        <a:t>F-106</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Structured Equation Modelling</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1</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6"/>
                  </a:ext>
                </a:extLst>
              </a:tr>
              <a:tr h="288032">
                <a:tc>
                  <a:txBody>
                    <a:bodyPr/>
                    <a:lstStyle/>
                    <a:p>
                      <a:pPr algn="ctr"/>
                      <a:r>
                        <a:rPr lang="en-IN" sz="1100" dirty="0"/>
                        <a:t>F-107</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Strategic HRM</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7"/>
                  </a:ext>
                </a:extLst>
              </a:tr>
              <a:tr h="288032">
                <a:tc>
                  <a:txBody>
                    <a:bodyPr/>
                    <a:lstStyle/>
                    <a:p>
                      <a:pPr algn="ctr"/>
                      <a:r>
                        <a:rPr lang="en-IN" sz="1100" dirty="0"/>
                        <a:t>F-108</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Qualitative Research Methods</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8"/>
                  </a:ext>
                </a:extLst>
              </a:tr>
              <a:tr h="288032">
                <a:tc>
                  <a:txBody>
                    <a:bodyPr/>
                    <a:lstStyle/>
                    <a:p>
                      <a:pPr algn="ctr"/>
                      <a:r>
                        <a:rPr lang="en-IN" sz="1100" dirty="0"/>
                        <a:t>F-109</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US" sz="1100" kern="1200" dirty="0">
                          <a:effectLst/>
                        </a:rPr>
                        <a:t>Theoretical underpinnings In HR and OB</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9"/>
                  </a:ext>
                </a:extLst>
              </a:tr>
              <a:tr h="288032">
                <a:tc>
                  <a:txBody>
                    <a:bodyPr/>
                    <a:lstStyle/>
                    <a:p>
                      <a:pPr algn="ctr"/>
                      <a:r>
                        <a:rPr lang="en-IN" sz="1100" dirty="0"/>
                        <a:t>F-110</a:t>
                      </a:r>
                      <a:endParaRPr lang="en-IN" sz="1100" dirty="0">
                        <a:latin typeface="Calibri" panose="020F0502020204030204" pitchFamily="34" charset="0"/>
                        <a:cs typeface="Calibri" panose="020F0502020204030204" pitchFamily="34" charset="0"/>
                      </a:endParaRPr>
                    </a:p>
                  </a:txBody>
                  <a:tcPr/>
                </a:tc>
                <a:tc>
                  <a:txBody>
                    <a:bodyPr/>
                    <a:lstStyle/>
                    <a:p>
                      <a:pPr algn="l"/>
                      <a:r>
                        <a:rPr kumimoji="0" lang="en-IN" sz="1100" kern="1200" dirty="0">
                          <a:effectLst/>
                        </a:rPr>
                        <a:t>Leadership change and OD</a:t>
                      </a:r>
                      <a:endParaRPr lang="en-IN" sz="11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0"/>
                  </a:ext>
                </a:extLst>
              </a:tr>
              <a:tr h="288032">
                <a:tc>
                  <a:txBody>
                    <a:bodyPr/>
                    <a:lstStyle/>
                    <a:p>
                      <a:pPr algn="ctr"/>
                      <a:r>
                        <a:rPr lang="en-IN" sz="1100" dirty="0"/>
                        <a:t>F-111</a:t>
                      </a: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kern="1200" dirty="0">
                          <a:effectLst/>
                        </a:rPr>
                        <a:t>HR Transformation: HRIS, Digitisation and Analytics</a:t>
                      </a:r>
                      <a:endParaRPr lang="en-IN" sz="900" dirty="0">
                        <a:latin typeface="Calibri" panose="020F0502020204030204" pitchFamily="34" charset="0"/>
                        <a:cs typeface="Calibri" panose="020F0502020204030204" pitchFamily="34" charset="0"/>
                      </a:endParaRPr>
                    </a:p>
                  </a:txBody>
                  <a:tcPr/>
                </a:tc>
                <a:tc>
                  <a:txBody>
                    <a:bodyPr/>
                    <a:lstStyle/>
                    <a:p>
                      <a:pPr algn="ctr"/>
                      <a:r>
                        <a:rPr lang="en-IN" sz="1100" dirty="0"/>
                        <a:t>2</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1"/>
                  </a:ext>
                </a:extLst>
              </a:tr>
              <a:tr h="288032">
                <a:tc>
                  <a:txBody>
                    <a:bodyPr/>
                    <a:lstStyle/>
                    <a:p>
                      <a:pPr algn="ctr"/>
                      <a:r>
                        <a:rPr lang="en-IN" sz="1100" dirty="0"/>
                        <a:t>F-112</a:t>
                      </a: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kern="1200" dirty="0">
                          <a:effectLst/>
                        </a:rPr>
                        <a:t>International HRM</a:t>
                      </a:r>
                      <a:endParaRPr lang="en-IN" sz="600" dirty="0">
                        <a:latin typeface="Calibri" panose="020F0502020204030204" pitchFamily="34" charset="0"/>
                        <a:cs typeface="Calibri" panose="020F0502020204030204" pitchFamily="34" charset="0"/>
                      </a:endParaRPr>
                    </a:p>
                  </a:txBody>
                  <a:tcPr/>
                </a:tc>
                <a:tc>
                  <a:txBody>
                    <a:bodyPr/>
                    <a:lstStyle/>
                    <a:p>
                      <a:pPr algn="ctr"/>
                      <a:r>
                        <a:rPr lang="en-IN" sz="1100" dirty="0"/>
                        <a:t>1</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2"/>
                  </a:ext>
                </a:extLst>
              </a:tr>
              <a:tr h="288032">
                <a:tc>
                  <a:txBody>
                    <a:bodyPr/>
                    <a:lstStyle/>
                    <a:p>
                      <a:pPr algn="ctr"/>
                      <a:r>
                        <a:rPr lang="en-IN" sz="1100" dirty="0"/>
                        <a:t>F-113</a:t>
                      </a: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kern="1200" dirty="0">
                          <a:effectLst/>
                        </a:rPr>
                        <a:t>Applied Behavioural science</a:t>
                      </a:r>
                      <a:endParaRPr lang="en-IN" sz="600" dirty="0">
                        <a:latin typeface="Calibri" panose="020F0502020204030204" pitchFamily="34" charset="0"/>
                        <a:cs typeface="Calibri" panose="020F0502020204030204" pitchFamily="34" charset="0"/>
                      </a:endParaRPr>
                    </a:p>
                  </a:txBody>
                  <a:tcPr/>
                </a:tc>
                <a:tc>
                  <a:txBody>
                    <a:bodyPr/>
                    <a:lstStyle/>
                    <a:p>
                      <a:pPr algn="ctr"/>
                      <a:r>
                        <a:rPr lang="en-IN" sz="1100" dirty="0"/>
                        <a:t>0.5</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3"/>
                  </a:ext>
                </a:extLst>
              </a:tr>
              <a:tr h="288032">
                <a:tc>
                  <a:txBody>
                    <a:bodyPr/>
                    <a:lstStyle/>
                    <a:p>
                      <a:pPr algn="ctr"/>
                      <a:r>
                        <a:rPr lang="en-IN" sz="1100" dirty="0"/>
                        <a:t>F-114</a:t>
                      </a: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kern="1200" dirty="0">
                          <a:effectLst/>
                        </a:rPr>
                        <a:t>Ethics and Governance</a:t>
                      </a:r>
                      <a:endParaRPr lang="en-IN" sz="600" dirty="0">
                        <a:latin typeface="Calibri" panose="020F0502020204030204" pitchFamily="34" charset="0"/>
                        <a:cs typeface="Calibri" panose="020F0502020204030204" pitchFamily="34" charset="0"/>
                      </a:endParaRPr>
                    </a:p>
                  </a:txBody>
                  <a:tcPr/>
                </a:tc>
                <a:tc>
                  <a:txBody>
                    <a:bodyPr/>
                    <a:lstStyle/>
                    <a:p>
                      <a:pPr algn="ctr"/>
                      <a:r>
                        <a:rPr lang="en-IN" sz="1100" dirty="0"/>
                        <a:t>0.5</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4"/>
                  </a:ext>
                </a:extLst>
              </a:tr>
              <a:tr h="288032">
                <a:tc>
                  <a:txBody>
                    <a:bodyPr/>
                    <a:lstStyle/>
                    <a:p>
                      <a:pPr algn="ctr"/>
                      <a:r>
                        <a:rPr lang="en-IN" sz="1100" dirty="0"/>
                        <a:t>F-115</a:t>
                      </a: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kern="1200" dirty="0">
                          <a:effectLst/>
                        </a:rPr>
                        <a:t>Academic and research writing</a:t>
                      </a:r>
                      <a:endParaRPr lang="en-IN" sz="600" dirty="0">
                        <a:latin typeface="Calibri" panose="020F0502020204030204" pitchFamily="34" charset="0"/>
                        <a:cs typeface="Calibri" panose="020F0502020204030204" pitchFamily="34" charset="0"/>
                      </a:endParaRPr>
                    </a:p>
                  </a:txBody>
                  <a:tcPr/>
                </a:tc>
                <a:tc>
                  <a:txBody>
                    <a:bodyPr/>
                    <a:lstStyle/>
                    <a:p>
                      <a:pPr algn="ctr"/>
                      <a:r>
                        <a:rPr lang="en-IN" sz="1100" dirty="0"/>
                        <a:t>0.5</a:t>
                      </a: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5"/>
                  </a:ext>
                </a:extLst>
              </a:tr>
              <a:tr h="241176">
                <a:tc>
                  <a:txBody>
                    <a:bodyPr/>
                    <a:lstStyle/>
                    <a:p>
                      <a:pPr algn="ctr"/>
                      <a:endParaRPr lang="en-IN" sz="1100" dirty="0">
                        <a:latin typeface="Calibri" panose="020F0502020204030204" pitchFamily="34" charset="0"/>
                        <a:cs typeface="Calibri" panose="020F0502020204030204" pitchFamily="34" charset="0"/>
                      </a:endParaRPr>
                    </a:p>
                  </a:txBody>
                  <a:tcPr/>
                </a:tc>
                <a:tc>
                  <a:txBody>
                    <a:bodyPr/>
                    <a:lstStyle/>
                    <a:p>
                      <a:pPr algn="l"/>
                      <a:r>
                        <a:rPr lang="en-IN" sz="1100" b="1" dirty="0"/>
                        <a:t>Total Credits</a:t>
                      </a:r>
                      <a:endParaRPr lang="en-IN" sz="1100" b="1" dirty="0">
                        <a:latin typeface="Calibri" panose="020F0502020204030204" pitchFamily="34" charset="0"/>
                        <a:cs typeface="Calibri" panose="020F0502020204030204" pitchFamily="34" charset="0"/>
                      </a:endParaRPr>
                    </a:p>
                  </a:txBody>
                  <a:tcPr/>
                </a:tc>
                <a:tc>
                  <a:txBody>
                    <a:bodyPr/>
                    <a:lstStyle/>
                    <a:p>
                      <a:pPr algn="ctr"/>
                      <a:r>
                        <a:rPr lang="en-IN" sz="1100" b="1" dirty="0"/>
                        <a:t>22</a:t>
                      </a:r>
                      <a:endParaRPr lang="en-IN" sz="1100"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6"/>
                  </a:ext>
                </a:extLst>
              </a:tr>
              <a:tr h="225223">
                <a:tc>
                  <a:txBody>
                    <a:bodyPr/>
                    <a:lstStyle/>
                    <a:p>
                      <a:pPr algn="ctr"/>
                      <a:endParaRPr lang="en-IN" sz="1100" dirty="0">
                        <a:latin typeface="Calibri" panose="020F0502020204030204" pitchFamily="34" charset="0"/>
                        <a:cs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100" dirty="0"/>
                        <a:t>PAPER PUBLICATION (</a:t>
                      </a:r>
                      <a:r>
                        <a:rPr lang="en-IN" sz="1100" b="1" dirty="0"/>
                        <a:t>1 </a:t>
                      </a:r>
                      <a:r>
                        <a:rPr lang="en-IN" sz="1100" dirty="0"/>
                        <a:t>NATIONAL &amp;  </a:t>
                      </a:r>
                      <a:r>
                        <a:rPr lang="en-IN" sz="1100" b="1" dirty="0"/>
                        <a:t>1</a:t>
                      </a:r>
                      <a:r>
                        <a:rPr lang="en-IN" sz="1100" dirty="0"/>
                        <a:t> INTERNATIONAL)</a:t>
                      </a:r>
                      <a:endParaRPr lang="en-IN" sz="1100" b="1" dirty="0">
                        <a:latin typeface="Calibri" panose="020F0502020204030204" pitchFamily="34" charset="0"/>
                        <a:cs typeface="Calibri" panose="020F0502020204030204" pitchFamily="34" charset="0"/>
                      </a:endParaRPr>
                    </a:p>
                  </a:txBody>
                  <a:tcPr/>
                </a:tc>
                <a:tc>
                  <a:txBody>
                    <a:bodyPr/>
                    <a:lstStyle/>
                    <a:p>
                      <a:pPr algn="ctr"/>
                      <a:endParaRPr lang="en-IN"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17"/>
                  </a:ext>
                </a:extLst>
              </a:tr>
            </a:tbl>
          </a:graphicData>
        </a:graphic>
      </p:graphicFrame>
      <p:sp>
        <p:nvSpPr>
          <p:cNvPr id="13" name="TextBox 12"/>
          <p:cNvSpPr txBox="1"/>
          <p:nvPr/>
        </p:nvSpPr>
        <p:spPr>
          <a:xfrm>
            <a:off x="755576" y="6078487"/>
            <a:ext cx="6912768" cy="461665"/>
          </a:xfrm>
          <a:prstGeom prst="rect">
            <a:avLst/>
          </a:prstGeom>
          <a:solidFill>
            <a:srgbClr val="FFC000"/>
          </a:solidFill>
        </p:spPr>
        <p:txBody>
          <a:bodyPr wrap="square" rtlCol="0">
            <a:spAutoFit/>
          </a:bodyPr>
          <a:lstStyle/>
          <a:p>
            <a:r>
              <a:rPr lang="en-IN" sz="1200" b="1" dirty="0"/>
              <a:t>The above sequence of courses may /may not be followed and can be changed as per AAC suggestions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07704" y="1196752"/>
            <a:ext cx="3429000" cy="461665"/>
          </a:xfrm>
          <a:prstGeom prst="rect">
            <a:avLst/>
          </a:prstGeom>
          <a:noFill/>
        </p:spPr>
        <p:txBody>
          <a:bodyPr wrap="square" rtlCol="0">
            <a:spAutoFit/>
          </a:bodyPr>
          <a:lstStyle/>
          <a:p>
            <a:r>
              <a:rPr lang="en-IN" sz="2400" b="1" dirty="0">
                <a:latin typeface="Centaur" panose="02030504050205020304" pitchFamily="18" charset="0"/>
              </a:rPr>
              <a:t>Course work Phase</a:t>
            </a:r>
          </a:p>
        </p:txBody>
      </p:sp>
      <p:sp>
        <p:nvSpPr>
          <p:cNvPr id="8" name="TextBox 7"/>
          <p:cNvSpPr txBox="1"/>
          <p:nvPr/>
        </p:nvSpPr>
        <p:spPr>
          <a:xfrm>
            <a:off x="775875" y="1916832"/>
            <a:ext cx="7787208" cy="3416320"/>
          </a:xfrm>
          <a:prstGeom prst="rect">
            <a:avLst/>
          </a:prstGeom>
          <a:noFill/>
        </p:spPr>
        <p:txBody>
          <a:bodyPr wrap="square" rtlCol="0">
            <a:spAutoFit/>
          </a:bodyPr>
          <a:lstStyle/>
          <a:p>
            <a:pPr marL="457200" indent="-457200">
              <a:lnSpc>
                <a:spcPct val="2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Each course will have pre or post class assignments which will fetch grades.</a:t>
            </a:r>
          </a:p>
          <a:p>
            <a:pPr marL="457200" indent="-457200">
              <a:lnSpc>
                <a:spcPct val="2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Each course carries credits which will be evaluated at the end of the Fellow program. </a:t>
            </a:r>
          </a:p>
          <a:p>
            <a:pPr marL="457200" indent="-457200">
              <a:lnSpc>
                <a:spcPct val="2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Assignments should be submitted before/on the due dates.</a:t>
            </a:r>
          </a:p>
          <a:p>
            <a:pPr marL="457200" indent="-457200">
              <a:lnSpc>
                <a:spcPct val="2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Minimum 75 % Attendance is required in each course to be eligible to earn the credit.</a:t>
            </a:r>
          </a:p>
        </p:txBody>
      </p:sp>
      <p:pic>
        <p:nvPicPr>
          <p:cNvPr id="9" name="Picture 8"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239000" y="457200"/>
            <a:ext cx="439922" cy="304800"/>
          </a:xfrm>
          <a:prstGeom prst="rect">
            <a:avLst/>
          </a:prstGeom>
          <a:noFill/>
          <a:ln w="9525">
            <a:noFill/>
            <a:miter lim="800000"/>
            <a:headEnd/>
            <a:tailEnd/>
          </a:ln>
        </p:spPr>
      </p:pic>
      <p:sp>
        <p:nvSpPr>
          <p:cNvPr id="10" name="TextBox 9"/>
          <p:cNvSpPr txBox="1"/>
          <p:nvPr/>
        </p:nvSpPr>
        <p:spPr>
          <a:xfrm>
            <a:off x="7391400" y="457200"/>
            <a:ext cx="1524000" cy="261610"/>
          </a:xfrm>
          <a:prstGeom prst="rect">
            <a:avLst/>
          </a:prstGeom>
          <a:noFill/>
        </p:spPr>
        <p:txBody>
          <a:bodyPr wrap="square" rtlCol="0">
            <a:spAutoFit/>
          </a:bodyPr>
          <a:lstStyle/>
          <a:p>
            <a:pPr algn="ctr"/>
            <a:r>
              <a:rPr lang="en-US" sz="1100" dirty="0"/>
              <a:t>FPM Journey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7476" y="2480702"/>
            <a:ext cx="7855024" cy="3000821"/>
          </a:xfrm>
          <a:prstGeom prst="rect">
            <a:avLst/>
          </a:prstGeom>
          <a:noFill/>
        </p:spPr>
        <p:txBody>
          <a:bodyPr wrap="square" rtlCol="0">
            <a:spAutoFit/>
          </a:bodyPr>
          <a:lstStyle/>
          <a:p>
            <a:pPr marL="342900" lvl="0" indent="-342900">
              <a:lnSpc>
                <a:spcPct val="150000"/>
              </a:lnSpc>
              <a:buFont typeface="+mj-lt"/>
              <a:buAutoNum type="arabicPeriod"/>
            </a:pPr>
            <a:r>
              <a:rPr lang="en-US" dirty="0">
                <a:latin typeface="Centaur" panose="02030504050205020304" pitchFamily="18" charset="0"/>
                <a:cs typeface="Calibri" pitchFamily="34" charset="0"/>
              </a:rPr>
              <a:t>Successful completion of the 15 courses with min 75% attendance in each coursework.</a:t>
            </a:r>
          </a:p>
          <a:p>
            <a:pPr marL="342900" lvl="0" indent="-342900">
              <a:lnSpc>
                <a:spcPct val="150000"/>
              </a:lnSpc>
              <a:buFont typeface="+mj-lt"/>
              <a:buAutoNum type="arabicPeriod"/>
            </a:pPr>
            <a:r>
              <a:rPr lang="en-US" dirty="0">
                <a:latin typeface="Centaur" panose="02030504050205020304" pitchFamily="18" charset="0"/>
                <a:cs typeface="Calibri" pitchFamily="34" charset="0"/>
              </a:rPr>
              <a:t>Successful completion of the readings/assignments allocated to the candidates and the study and project assignment if any.  </a:t>
            </a:r>
          </a:p>
          <a:p>
            <a:pPr marL="342900" lvl="0" indent="-342900">
              <a:lnSpc>
                <a:spcPct val="150000"/>
              </a:lnSpc>
              <a:buFont typeface="+mj-lt"/>
              <a:buAutoNum type="arabicPeriod"/>
            </a:pPr>
            <a:r>
              <a:rPr lang="en-US" dirty="0">
                <a:latin typeface="Centaur" panose="02030504050205020304" pitchFamily="18" charset="0"/>
                <a:cs typeface="Calibri" pitchFamily="34" charset="0"/>
              </a:rPr>
              <a:t>Clearance from the FAPC (Fellow &amp; Associate program committee) that the course work phase has been successfully completed by the candidate. </a:t>
            </a:r>
          </a:p>
          <a:p>
            <a:pPr marL="342900" lvl="0" indent="-342900">
              <a:lnSpc>
                <a:spcPct val="150000"/>
              </a:lnSpc>
              <a:buFont typeface="+mj-lt"/>
              <a:buAutoNum type="arabicPeriod"/>
            </a:pPr>
            <a:r>
              <a:rPr lang="en-US" dirty="0">
                <a:latin typeface="Centaur" panose="02030504050205020304" pitchFamily="18" charset="0"/>
                <a:cs typeface="Calibri" pitchFamily="34" charset="0"/>
              </a:rPr>
              <a:t>Publication in National &amp; International journal.</a:t>
            </a:r>
          </a:p>
          <a:p>
            <a:pPr marL="342900" lvl="0" indent="-342900">
              <a:lnSpc>
                <a:spcPct val="150000"/>
              </a:lnSpc>
              <a:buFont typeface="+mj-lt"/>
              <a:buAutoNum type="arabicPeriod"/>
            </a:pPr>
            <a:r>
              <a:rPr lang="en-US" dirty="0">
                <a:latin typeface="Centaur" panose="02030504050205020304" pitchFamily="18" charset="0"/>
                <a:cs typeface="Calibri" pitchFamily="34" charset="0"/>
              </a:rPr>
              <a:t>3 Article in AHRD Newsletter </a:t>
            </a:r>
            <a:r>
              <a:rPr lang="en-US" b="1" i="1" dirty="0">
                <a:latin typeface="Centaur" panose="02030504050205020304" pitchFamily="18" charset="0"/>
                <a:cs typeface="Calibri" pitchFamily="34" charset="0"/>
              </a:rPr>
              <a:t>“The Human odyssey</a:t>
            </a:r>
            <a:r>
              <a:rPr lang="en-US" dirty="0">
                <a:latin typeface="Centaur" panose="02030504050205020304" pitchFamily="18" charset="0"/>
                <a:cs typeface="Calibri" pitchFamily="34" charset="0"/>
              </a:rPr>
              <a:t>” compulsory</a:t>
            </a:r>
          </a:p>
        </p:txBody>
      </p:sp>
      <p:sp>
        <p:nvSpPr>
          <p:cNvPr id="5" name="TextBox 4"/>
          <p:cNvSpPr txBox="1"/>
          <p:nvPr/>
        </p:nvSpPr>
        <p:spPr>
          <a:xfrm>
            <a:off x="717476" y="1772816"/>
            <a:ext cx="7855024" cy="707886"/>
          </a:xfrm>
          <a:prstGeom prst="rect">
            <a:avLst/>
          </a:prstGeom>
          <a:solidFill>
            <a:schemeClr val="bg1">
              <a:lumMod val="85000"/>
            </a:schemeClr>
          </a:solidFill>
        </p:spPr>
        <p:txBody>
          <a:bodyPr wrap="square" rtlCol="0">
            <a:spAutoFit/>
          </a:bodyPr>
          <a:lstStyle/>
          <a:p>
            <a:pPr algn="ctr"/>
            <a:r>
              <a:rPr lang="en-IN" sz="2000" b="1" dirty="0">
                <a:latin typeface="Centaur" panose="02030504050205020304" pitchFamily="18" charset="0"/>
              </a:rPr>
              <a:t>Eligibility criteria for completion of course work phase </a:t>
            </a:r>
          </a:p>
          <a:p>
            <a:pPr algn="ctr"/>
            <a:r>
              <a:rPr lang="en-IN" sz="2000" b="1" dirty="0">
                <a:latin typeface="Centaur" panose="02030504050205020304" pitchFamily="18" charset="0"/>
              </a:rPr>
              <a:t>and entering into thesis phase</a:t>
            </a:r>
          </a:p>
        </p:txBody>
      </p:sp>
      <p:pic>
        <p:nvPicPr>
          <p:cNvPr id="6" name="Picture 5"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239000" y="457200"/>
            <a:ext cx="439922" cy="304800"/>
          </a:xfrm>
          <a:prstGeom prst="rect">
            <a:avLst/>
          </a:prstGeom>
          <a:noFill/>
          <a:ln w="9525">
            <a:noFill/>
            <a:miter lim="800000"/>
            <a:headEnd/>
            <a:tailEnd/>
          </a:ln>
        </p:spPr>
      </p:pic>
      <p:sp>
        <p:nvSpPr>
          <p:cNvPr id="7" name="TextBox 6"/>
          <p:cNvSpPr txBox="1"/>
          <p:nvPr/>
        </p:nvSpPr>
        <p:spPr>
          <a:xfrm>
            <a:off x="7391400" y="457200"/>
            <a:ext cx="1524000" cy="261610"/>
          </a:xfrm>
          <a:prstGeom prst="rect">
            <a:avLst/>
          </a:prstGeom>
          <a:noFill/>
        </p:spPr>
        <p:txBody>
          <a:bodyPr wrap="square" rtlCol="0">
            <a:spAutoFit/>
          </a:bodyPr>
          <a:lstStyle/>
          <a:p>
            <a:pPr algn="ctr"/>
            <a:r>
              <a:rPr lang="en-US" sz="1100" dirty="0"/>
              <a:t>FPM Journey</a:t>
            </a:r>
          </a:p>
        </p:txBody>
      </p:sp>
      <p:pic>
        <p:nvPicPr>
          <p:cNvPr id="2050" name="Picture 2" descr="Free Checklists for Joint Health And Safety Committee in Canada | Nimonik  Environment, Health &amp; Safety and Quality Compliance"/>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28233" y="1570278"/>
            <a:ext cx="1046237" cy="89627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98895" y="1196752"/>
            <a:ext cx="4572000" cy="400110"/>
          </a:xfrm>
          <a:prstGeom prst="rect">
            <a:avLst/>
          </a:prstGeom>
          <a:noFill/>
        </p:spPr>
        <p:txBody>
          <a:bodyPr wrap="square" rtlCol="0">
            <a:spAutoFit/>
          </a:bodyPr>
          <a:lstStyle/>
          <a:p>
            <a:pPr algn="ctr"/>
            <a:r>
              <a:rPr lang="en-IN" sz="2000" b="1" u="sng" dirty="0">
                <a:latin typeface="Centaur" panose="02030504050205020304" pitchFamily="18" charset="0"/>
              </a:rPr>
              <a:t>Research or Thesis Phase</a:t>
            </a:r>
          </a:p>
        </p:txBody>
      </p:sp>
      <p:sp>
        <p:nvSpPr>
          <p:cNvPr id="6" name="TextBox 5"/>
          <p:cNvSpPr txBox="1"/>
          <p:nvPr/>
        </p:nvSpPr>
        <p:spPr>
          <a:xfrm>
            <a:off x="931433" y="1949931"/>
            <a:ext cx="7509792" cy="830997"/>
          </a:xfrm>
          <a:prstGeom prst="rect">
            <a:avLst/>
          </a:prstGeom>
          <a:noFill/>
        </p:spPr>
        <p:txBody>
          <a:bodyPr wrap="square" rtlCol="0">
            <a:spAutoFit/>
          </a:bodyPr>
          <a:lstStyle/>
          <a:p>
            <a:pPr algn="just"/>
            <a:r>
              <a:rPr lang="en-US" sz="1600" dirty="0">
                <a:latin typeface="Centaur" panose="02030504050205020304" pitchFamily="18" charset="0"/>
                <a:cs typeface="Calibri" pitchFamily="34" charset="0"/>
              </a:rPr>
              <a:t>This stage includes carrying out the research and submission of the Title defense and Thesis. This phase would involve identifying a research problem, conducting the research study, and preparing a research report in the form of a thesis . Thesis stage has four main stages</a:t>
            </a:r>
            <a:r>
              <a:rPr lang="en-US" sz="1400" dirty="0">
                <a:latin typeface="Centaur" panose="02030504050205020304" pitchFamily="18" charset="0"/>
              </a:rPr>
              <a:t>:-</a:t>
            </a:r>
            <a:endParaRPr lang="en-US" sz="1600" b="1" dirty="0">
              <a:latin typeface="Centaur" panose="02030504050205020304" pitchFamily="18" charset="0"/>
              <a:cs typeface="Calibri" pitchFamily="34" charset="0"/>
            </a:endParaRPr>
          </a:p>
        </p:txBody>
      </p:sp>
      <p:sp>
        <p:nvSpPr>
          <p:cNvPr id="11" name="TextBox 10"/>
          <p:cNvSpPr txBox="1"/>
          <p:nvPr/>
        </p:nvSpPr>
        <p:spPr>
          <a:xfrm>
            <a:off x="899592" y="3028890"/>
            <a:ext cx="2667000" cy="400110"/>
          </a:xfrm>
          <a:prstGeom prst="rect">
            <a:avLst/>
          </a:prstGeom>
          <a:solidFill>
            <a:schemeClr val="bg1"/>
          </a:solidFill>
        </p:spPr>
        <p:txBody>
          <a:bodyPr wrap="square" rtlCol="0">
            <a:spAutoFit/>
          </a:bodyPr>
          <a:lstStyle/>
          <a:p>
            <a:r>
              <a:rPr lang="en-US" sz="2000" b="1" dirty="0">
                <a:solidFill>
                  <a:schemeClr val="accent1"/>
                </a:solidFill>
                <a:latin typeface="Centaur" panose="02030504050205020304" pitchFamily="18" charset="0"/>
                <a:cs typeface="Calibri" pitchFamily="34" charset="0"/>
              </a:rPr>
              <a:t>1. </a:t>
            </a:r>
            <a:r>
              <a:rPr lang="en-US" sz="1600" b="1" dirty="0">
                <a:solidFill>
                  <a:schemeClr val="accent1"/>
                </a:solidFill>
                <a:latin typeface="Centaur" panose="02030504050205020304" pitchFamily="18" charset="0"/>
                <a:cs typeface="Calibri" pitchFamily="34" charset="0"/>
              </a:rPr>
              <a:t>TITLE  DEFENSE</a:t>
            </a:r>
          </a:p>
        </p:txBody>
      </p:sp>
      <p:sp>
        <p:nvSpPr>
          <p:cNvPr id="12" name="TextBox 11"/>
          <p:cNvSpPr txBox="1"/>
          <p:nvPr/>
        </p:nvSpPr>
        <p:spPr>
          <a:xfrm>
            <a:off x="827584" y="3442935"/>
            <a:ext cx="7655768" cy="1354217"/>
          </a:xfrm>
          <a:prstGeom prst="rect">
            <a:avLst/>
          </a:prstGeom>
          <a:noFill/>
        </p:spPr>
        <p:txBody>
          <a:bodyPr wrap="square" rtlCol="0">
            <a:spAutoFit/>
          </a:bodyPr>
          <a:lstStyle/>
          <a:p>
            <a:pPr algn="just"/>
            <a:r>
              <a:rPr lang="en-US" sz="1600" dirty="0">
                <a:latin typeface="Centaur" panose="02030504050205020304" pitchFamily="18" charset="0"/>
                <a:cs typeface="Calibri" pitchFamily="34" charset="0"/>
              </a:rPr>
              <a:t>The candidate has to identify the research topic and present the title defense in the form of presentation.   Once title is approved by the jury then candidate has to select the guide under whom he decides to complete his research. While the candidate can start thesis-related work immediately after upon completion of the first coursework, the topic and the design of the thesis can be considered final only when the thesis proposal has been formally approved by the Jury</a:t>
            </a:r>
            <a:r>
              <a:rPr lang="en-US" dirty="0">
                <a:latin typeface="Centaur" panose="02030504050205020304" pitchFamily="18" charset="0"/>
                <a:cs typeface="Calibri" pitchFamily="34" charset="0"/>
              </a:rPr>
              <a:t>.</a:t>
            </a:r>
          </a:p>
        </p:txBody>
      </p:sp>
      <p:sp>
        <p:nvSpPr>
          <p:cNvPr id="13" name="TextBox 12"/>
          <p:cNvSpPr txBox="1"/>
          <p:nvPr/>
        </p:nvSpPr>
        <p:spPr>
          <a:xfrm>
            <a:off x="899592" y="4907300"/>
            <a:ext cx="2667000" cy="400110"/>
          </a:xfrm>
          <a:prstGeom prst="rect">
            <a:avLst/>
          </a:prstGeom>
          <a:solidFill>
            <a:schemeClr val="bg1"/>
          </a:solidFill>
        </p:spPr>
        <p:txBody>
          <a:bodyPr wrap="square" rtlCol="0">
            <a:spAutoFit/>
          </a:bodyPr>
          <a:lstStyle/>
          <a:p>
            <a:r>
              <a:rPr lang="en-US" sz="2000" b="1" dirty="0">
                <a:solidFill>
                  <a:schemeClr val="accent1"/>
                </a:solidFill>
                <a:latin typeface="Centaur" panose="02030504050205020304" pitchFamily="18" charset="0"/>
                <a:cs typeface="Calibri" pitchFamily="34" charset="0"/>
              </a:rPr>
              <a:t>2. </a:t>
            </a:r>
            <a:r>
              <a:rPr lang="en-US" sz="1600" b="1" dirty="0">
                <a:solidFill>
                  <a:schemeClr val="accent1"/>
                </a:solidFill>
                <a:latin typeface="Centaur" panose="02030504050205020304" pitchFamily="18" charset="0"/>
                <a:cs typeface="Calibri" pitchFamily="34" charset="0"/>
              </a:rPr>
              <a:t>RESEARCH PROGRESS</a:t>
            </a:r>
          </a:p>
        </p:txBody>
      </p:sp>
      <p:sp>
        <p:nvSpPr>
          <p:cNvPr id="14" name="TextBox 13"/>
          <p:cNvSpPr txBox="1"/>
          <p:nvPr/>
        </p:nvSpPr>
        <p:spPr>
          <a:xfrm>
            <a:off x="827584" y="5379140"/>
            <a:ext cx="7422976" cy="584775"/>
          </a:xfrm>
          <a:prstGeom prst="rect">
            <a:avLst/>
          </a:prstGeom>
          <a:noFill/>
        </p:spPr>
        <p:txBody>
          <a:bodyPr wrap="square" rtlCol="0">
            <a:spAutoFit/>
          </a:bodyPr>
          <a:lstStyle/>
          <a:p>
            <a:pPr algn="just"/>
            <a:r>
              <a:rPr lang="en-US" sz="1600" dirty="0">
                <a:latin typeface="Centaur" panose="02030504050205020304" pitchFamily="18" charset="0"/>
                <a:cs typeface="Calibri" pitchFamily="34" charset="0"/>
              </a:rPr>
              <a:t>During the research journey candidate would be required to give progress report of their research work after every 6 months once Title Defense presentation is done.</a:t>
            </a:r>
          </a:p>
        </p:txBody>
      </p:sp>
      <p:pic>
        <p:nvPicPr>
          <p:cNvPr id="17" name="Picture 16" descr="Description: Logo 1"/>
          <p:cNvPicPr/>
          <p:nvPr/>
        </p:nvPicPr>
        <p:blipFill>
          <a:blip r:embed="rId2" cstate="print">
            <a:clrChange>
              <a:clrFrom>
                <a:srgbClr val="FFFFFF"/>
              </a:clrFrom>
              <a:clrTo>
                <a:srgbClr val="FFFFFF">
                  <a:alpha val="0"/>
                </a:srgbClr>
              </a:clrTo>
            </a:clrChange>
          </a:blip>
          <a:srcRect b="15833"/>
          <a:stretch>
            <a:fillRect/>
          </a:stretch>
        </p:blipFill>
        <p:spPr bwMode="auto">
          <a:xfrm>
            <a:off x="7239000" y="228600"/>
            <a:ext cx="439922" cy="304800"/>
          </a:xfrm>
          <a:prstGeom prst="rect">
            <a:avLst/>
          </a:prstGeom>
          <a:noFill/>
          <a:ln w="9525">
            <a:noFill/>
            <a:miter lim="800000"/>
            <a:headEnd/>
            <a:tailEnd/>
          </a:ln>
        </p:spPr>
      </p:pic>
      <p:sp>
        <p:nvSpPr>
          <p:cNvPr id="18" name="TextBox 17"/>
          <p:cNvSpPr txBox="1"/>
          <p:nvPr/>
        </p:nvSpPr>
        <p:spPr>
          <a:xfrm>
            <a:off x="7391400" y="228600"/>
            <a:ext cx="1524000" cy="261610"/>
          </a:xfrm>
          <a:prstGeom prst="rect">
            <a:avLst/>
          </a:prstGeom>
          <a:noFill/>
        </p:spPr>
        <p:txBody>
          <a:bodyPr wrap="square" rtlCol="0">
            <a:spAutoFit/>
          </a:bodyPr>
          <a:lstStyle/>
          <a:p>
            <a:pPr algn="ctr"/>
            <a:r>
              <a:rPr lang="en-US" sz="1100" dirty="0"/>
              <a:t>FPM Journey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259632" y="1990636"/>
            <a:ext cx="2819400" cy="400110"/>
          </a:xfrm>
          <a:prstGeom prst="rect">
            <a:avLst/>
          </a:prstGeom>
          <a:solidFill>
            <a:schemeClr val="bg1"/>
          </a:solidFill>
        </p:spPr>
        <p:txBody>
          <a:bodyPr wrap="square" rtlCol="0">
            <a:spAutoFit/>
          </a:bodyPr>
          <a:lstStyle/>
          <a:p>
            <a:r>
              <a:rPr lang="en-US" sz="1600" b="1" dirty="0">
                <a:solidFill>
                  <a:schemeClr val="accent1"/>
                </a:solidFill>
                <a:latin typeface="Centaur" panose="02030504050205020304" pitchFamily="18" charset="0"/>
                <a:cs typeface="Calibri" pitchFamily="34" charset="0"/>
              </a:rPr>
              <a:t>3</a:t>
            </a:r>
            <a:r>
              <a:rPr lang="en-US" sz="2000" b="1" dirty="0">
                <a:solidFill>
                  <a:schemeClr val="accent1"/>
                </a:solidFill>
                <a:latin typeface="Centaur" panose="02030504050205020304" pitchFamily="18" charset="0"/>
                <a:cs typeface="Calibri" pitchFamily="34" charset="0"/>
              </a:rPr>
              <a:t>. </a:t>
            </a:r>
            <a:r>
              <a:rPr lang="en-US" sz="1600" b="1" dirty="0">
                <a:solidFill>
                  <a:schemeClr val="accent1"/>
                </a:solidFill>
                <a:latin typeface="Centaur" panose="02030504050205020304" pitchFamily="18" charset="0"/>
                <a:cs typeface="Calibri" pitchFamily="34" charset="0"/>
              </a:rPr>
              <a:t>DRAFT  THESIS</a:t>
            </a:r>
            <a:endParaRPr lang="en-US" sz="2000" b="1" dirty="0">
              <a:solidFill>
                <a:schemeClr val="accent1"/>
              </a:solidFill>
              <a:latin typeface="Centaur" panose="02030504050205020304" pitchFamily="18" charset="0"/>
              <a:cs typeface="Calibri" pitchFamily="34" charset="0"/>
            </a:endParaRPr>
          </a:p>
        </p:txBody>
      </p:sp>
      <p:sp>
        <p:nvSpPr>
          <p:cNvPr id="9" name="TextBox 8"/>
          <p:cNvSpPr txBox="1"/>
          <p:nvPr/>
        </p:nvSpPr>
        <p:spPr>
          <a:xfrm>
            <a:off x="1248544" y="3676962"/>
            <a:ext cx="2819400" cy="400110"/>
          </a:xfrm>
          <a:prstGeom prst="rect">
            <a:avLst/>
          </a:prstGeom>
          <a:solidFill>
            <a:schemeClr val="bg1"/>
          </a:solidFill>
        </p:spPr>
        <p:txBody>
          <a:bodyPr wrap="square" rtlCol="0">
            <a:spAutoFit/>
          </a:bodyPr>
          <a:lstStyle/>
          <a:p>
            <a:r>
              <a:rPr lang="en-US" sz="2000" b="1" dirty="0">
                <a:solidFill>
                  <a:schemeClr val="accent1"/>
                </a:solidFill>
                <a:latin typeface="Centaur" panose="02030504050205020304" pitchFamily="18" charset="0"/>
                <a:cs typeface="Calibri" pitchFamily="34" charset="0"/>
              </a:rPr>
              <a:t>4</a:t>
            </a:r>
            <a:r>
              <a:rPr lang="en-US" sz="1600" dirty="0">
                <a:solidFill>
                  <a:schemeClr val="accent1"/>
                </a:solidFill>
                <a:latin typeface="Centaur" panose="02030504050205020304" pitchFamily="18" charset="0"/>
                <a:cs typeface="Calibri" pitchFamily="34" charset="0"/>
              </a:rPr>
              <a:t>. </a:t>
            </a:r>
            <a:r>
              <a:rPr lang="en-US" sz="1600" b="1" dirty="0">
                <a:solidFill>
                  <a:schemeClr val="accent1"/>
                </a:solidFill>
                <a:latin typeface="Centaur" panose="02030504050205020304" pitchFamily="18" charset="0"/>
                <a:cs typeface="Calibri" pitchFamily="34" charset="0"/>
              </a:rPr>
              <a:t>FINAL THESIS</a:t>
            </a:r>
          </a:p>
        </p:txBody>
      </p:sp>
      <p:sp>
        <p:nvSpPr>
          <p:cNvPr id="16" name="TextBox 15"/>
          <p:cNvSpPr txBox="1"/>
          <p:nvPr/>
        </p:nvSpPr>
        <p:spPr>
          <a:xfrm>
            <a:off x="1187624" y="4077072"/>
            <a:ext cx="7575376" cy="830997"/>
          </a:xfrm>
          <a:prstGeom prst="rect">
            <a:avLst/>
          </a:prstGeom>
          <a:noFill/>
        </p:spPr>
        <p:txBody>
          <a:bodyPr wrap="square" rtlCol="0">
            <a:spAutoFit/>
          </a:bodyPr>
          <a:lstStyle/>
          <a:p>
            <a:pPr algn="just"/>
            <a:r>
              <a:rPr lang="en-US" sz="1600" dirty="0">
                <a:latin typeface="Centaur" panose="02030504050205020304" pitchFamily="18" charset="0"/>
                <a:cs typeface="Calibri" pitchFamily="34" charset="0"/>
              </a:rPr>
              <a:t>After draft thesis is approved by the jury ,then comes the final presentation of the thesis. Once approved it will be sent for external evaluation and if candidate qualifies , then final thesis is submitted for </a:t>
            </a:r>
            <a:r>
              <a:rPr lang="en-US" sz="1600" dirty="0" err="1">
                <a:latin typeface="Centaur" panose="02030504050205020304" pitchFamily="18" charset="0"/>
                <a:cs typeface="Calibri" pitchFamily="34" charset="0"/>
              </a:rPr>
              <a:t>awardship</a:t>
            </a:r>
            <a:r>
              <a:rPr lang="en-US" sz="1600" dirty="0">
                <a:latin typeface="Centaur" panose="02030504050205020304" pitchFamily="18" charset="0"/>
                <a:cs typeface="Calibri" pitchFamily="34" charset="0"/>
              </a:rPr>
              <a:t>.</a:t>
            </a:r>
          </a:p>
        </p:txBody>
      </p:sp>
      <p:sp>
        <p:nvSpPr>
          <p:cNvPr id="17" name="TextBox 16"/>
          <p:cNvSpPr txBox="1"/>
          <p:nvPr/>
        </p:nvSpPr>
        <p:spPr>
          <a:xfrm>
            <a:off x="1209896" y="2420888"/>
            <a:ext cx="7651576" cy="1077218"/>
          </a:xfrm>
          <a:prstGeom prst="rect">
            <a:avLst/>
          </a:prstGeom>
          <a:noFill/>
        </p:spPr>
        <p:txBody>
          <a:bodyPr wrap="square" rtlCol="0">
            <a:spAutoFit/>
          </a:bodyPr>
          <a:lstStyle/>
          <a:p>
            <a:pPr algn="just"/>
            <a:r>
              <a:rPr lang="en-US" sz="1600" dirty="0">
                <a:latin typeface="Centaur" panose="02030504050205020304" pitchFamily="18" charset="0"/>
                <a:cs typeface="Calibri" pitchFamily="34" charset="0"/>
              </a:rPr>
              <a:t>Next step in the research phase would be the draft thesis presentation . the candidate will prepare a draft of the final thesis and make a presentation in the form of a seminar.  After the seminar the candidate will be required to prepare the final thesis and submit it for evaluation. Thesis is ready for final submission or needs some changes will be decided in this level by the panel of jury</a:t>
            </a:r>
            <a:r>
              <a:rPr lang="en-US" sz="1400" dirty="0">
                <a:latin typeface="Calibri" pitchFamily="34" charset="0"/>
                <a:cs typeface="Calibri" pitchFamily="34" charset="0"/>
              </a:rPr>
              <a:t>.</a:t>
            </a:r>
          </a:p>
        </p:txBody>
      </p:sp>
      <p:pic>
        <p:nvPicPr>
          <p:cNvPr id="5122" name="Picture 2" descr="Master's thesis - innsida.ntnu.no"/>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756152" y="4797152"/>
            <a:ext cx="2033095" cy="1420900"/>
          </a:xfrm>
          <a:prstGeom prst="rect">
            <a:avLst/>
          </a:prstGeom>
          <a:noFill/>
        </p:spPr>
      </p:pic>
      <p:pic>
        <p:nvPicPr>
          <p:cNvPr id="15" name="Picture 14" descr="Description: Logo 1"/>
          <p:cNvPicPr/>
          <p:nvPr/>
        </p:nvPicPr>
        <p:blipFill>
          <a:blip r:embed="rId3" cstate="print">
            <a:clrChange>
              <a:clrFrom>
                <a:srgbClr val="FFFFFF"/>
              </a:clrFrom>
              <a:clrTo>
                <a:srgbClr val="FFFFFF">
                  <a:alpha val="0"/>
                </a:srgbClr>
              </a:clrTo>
            </a:clrChange>
          </a:blip>
          <a:srcRect b="15833"/>
          <a:stretch>
            <a:fillRect/>
          </a:stretch>
        </p:blipFill>
        <p:spPr bwMode="auto">
          <a:xfrm>
            <a:off x="7432104" y="459904"/>
            <a:ext cx="439922" cy="304800"/>
          </a:xfrm>
          <a:prstGeom prst="rect">
            <a:avLst/>
          </a:prstGeom>
          <a:noFill/>
          <a:ln w="9525">
            <a:noFill/>
            <a:miter lim="800000"/>
            <a:headEnd/>
            <a:tailEnd/>
          </a:ln>
        </p:spPr>
      </p:pic>
      <p:sp>
        <p:nvSpPr>
          <p:cNvPr id="18" name="TextBox 17"/>
          <p:cNvSpPr txBox="1"/>
          <p:nvPr/>
        </p:nvSpPr>
        <p:spPr>
          <a:xfrm>
            <a:off x="7584504" y="459904"/>
            <a:ext cx="1524000" cy="261610"/>
          </a:xfrm>
          <a:prstGeom prst="rect">
            <a:avLst/>
          </a:prstGeom>
          <a:noFill/>
        </p:spPr>
        <p:txBody>
          <a:bodyPr wrap="square" rtlCol="0">
            <a:spAutoFit/>
          </a:bodyPr>
          <a:lstStyle/>
          <a:p>
            <a:pPr algn="ctr"/>
            <a:r>
              <a:rPr lang="en-US" sz="1100" dirty="0"/>
              <a:t>FPM Journey</a:t>
            </a:r>
          </a:p>
        </p:txBody>
      </p:sp>
      <p:sp>
        <p:nvSpPr>
          <p:cNvPr id="10" name="TextBox 9">
            <a:extLst>
              <a:ext uri="{FF2B5EF4-FFF2-40B4-BE49-F238E27FC236}">
                <a16:creationId xmlns:a16="http://schemas.microsoft.com/office/drawing/2014/main" id="{322DAA7D-7603-491A-8BFE-810BBB5BB4B6}"/>
              </a:ext>
            </a:extLst>
          </p:cNvPr>
          <p:cNvSpPr txBox="1"/>
          <p:nvPr/>
        </p:nvSpPr>
        <p:spPr>
          <a:xfrm>
            <a:off x="2195736" y="764704"/>
            <a:ext cx="4572000" cy="400110"/>
          </a:xfrm>
          <a:prstGeom prst="rect">
            <a:avLst/>
          </a:prstGeom>
          <a:noFill/>
        </p:spPr>
        <p:txBody>
          <a:bodyPr wrap="square" rtlCol="0">
            <a:spAutoFit/>
          </a:bodyPr>
          <a:lstStyle/>
          <a:p>
            <a:pPr algn="ctr"/>
            <a:r>
              <a:rPr lang="en-IN" sz="2000" b="1" dirty="0">
                <a:latin typeface="Centaur" panose="02030504050205020304" pitchFamily="18" charset="0"/>
              </a:rPr>
              <a:t>Research or Thesis Phase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8023</TotalTime>
  <Words>1184</Words>
  <Application>Microsoft Office PowerPoint</Application>
  <PresentationFormat>On-screen Show (4:3)</PresentationFormat>
  <Paragraphs>208</Paragraphs>
  <Slides>11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Arial Black</vt:lpstr>
      <vt:lpstr>Book Antiqua</vt:lpstr>
      <vt:lpstr>Bookman Old Style</vt:lpstr>
      <vt:lpstr>Calibri</vt:lpstr>
      <vt:lpstr>Centaur</vt:lpstr>
      <vt:lpstr>Lucida Sans Unicode</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Biju Balakrishnan N</dc:creator>
  <cp:lastModifiedBy>AHRD AHRD</cp:lastModifiedBy>
  <cp:revision>232</cp:revision>
  <dcterms:created xsi:type="dcterms:W3CDTF">2006-08-16T00:00:00Z</dcterms:created>
  <dcterms:modified xsi:type="dcterms:W3CDTF">2025-10-28T09:04:54Z</dcterms:modified>
</cp:coreProperties>
</file>